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5" r:id="rId10"/>
    <p:sldId id="266" r:id="rId11"/>
    <p:sldId id="267" r:id="rId12"/>
    <p:sldId id="268" r:id="rId13"/>
    <p:sldId id="264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embeddedFontLst>
    <p:embeddedFont>
      <p:font typeface="Tahoma" panose="020B0604030504040204" pitchFamily="34" charset="0"/>
      <p:regular r:id="rId31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Franklin Gothic" panose="020B0604020202020204" charset="0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65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gU2b8dGcgI5Hy389fMCeIKniCs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4026FD-AAAB-48C9-880B-C38C429D194D}">
  <a:tblStyle styleId="{3C4026FD-AAAB-48C9-880B-C38C429D194D}" styleName="Table_0">
    <a:wholeTbl>
      <a:tcTxStyle b="off" i="off">
        <a:font>
          <a:latin typeface="Tahoma"/>
          <a:ea typeface="Tahoma"/>
          <a:cs typeface="Tahom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3E7"/>
          </a:solidFill>
        </a:fill>
      </a:tcStyle>
    </a:wholeTbl>
    <a:band1H>
      <a:tcTxStyle b="off" i="off"/>
      <a:tcStyle>
        <a:tcBdr/>
        <a:fill>
          <a:solidFill>
            <a:srgbClr val="D5E5CB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5E5CB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Tahoma"/>
          <a:ea typeface="Tahoma"/>
          <a:cs typeface="Tahom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ahoma"/>
          <a:ea typeface="Tahoma"/>
          <a:cs typeface="Tahom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Tahoma"/>
          <a:ea typeface="Tahoma"/>
          <a:cs typeface="Tahom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>
        <p:guide orient="horz" pos="2160"/>
        <p:guide pos="6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cf1955192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cf19551924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gcf19551924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cf1955192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cf19551924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gcf19551924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cf1955192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cf1955192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gcf1955192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2" name="Google Shape;3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6" name="Google Shape;4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1" name="Google Shape;4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2" name="Google Shape;4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6" name="Google Shape;45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4" name="Google Shape;4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7" name="Google Shape;48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6" name="Google Shape;49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5" name="Google Shape;50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6" name="Google Shape;51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9" name="Google Shape;52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5" name="Google Shape;53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6" name="Google Shape;54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5" name="Google Shape;55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2" name="Google Shape;56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6" name="Google Shape;57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2" name="Google Shape;3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" name="Google Shape;3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1" name="Google Shape;3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9" name="Google Shape;44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096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Титульный слайд раздела">
  <p:cSld name="6_Титульный слайд раздела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02488" y="-3411"/>
            <a:ext cx="1028951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8"/>
          <p:cNvPicPr preferRelativeResize="0"/>
          <p:nvPr/>
        </p:nvPicPr>
        <p:blipFill rotWithShape="1">
          <a:blip r:embed="rId3">
            <a:alphaModFix/>
          </a:blip>
          <a:srcRect l="7114"/>
          <a:stretch/>
        </p:blipFill>
        <p:spPr>
          <a:xfrm>
            <a:off x="0" y="3412"/>
            <a:ext cx="11357384" cy="687847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8"/>
          <p:cNvSpPr txBox="1">
            <a:spLocks noGrp="1"/>
          </p:cNvSpPr>
          <p:nvPr>
            <p:ph type="body" idx="1"/>
          </p:nvPr>
        </p:nvSpPr>
        <p:spPr>
          <a:xfrm>
            <a:off x="983955" y="559733"/>
            <a:ext cx="5071281" cy="169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pic>
        <p:nvPicPr>
          <p:cNvPr id="14" name="Google Shape;14;p28"/>
          <p:cNvPicPr preferRelativeResize="0"/>
          <p:nvPr/>
        </p:nvPicPr>
        <p:blipFill rotWithShape="1">
          <a:blip r:embed="rId4">
            <a:alphaModFix/>
          </a:blip>
          <a:srcRect l="-1340" t="6568" r="28692" b="43529"/>
          <a:stretch/>
        </p:blipFill>
        <p:spPr>
          <a:xfrm>
            <a:off x="2362200" y="3442648"/>
            <a:ext cx="4436391" cy="342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Титульный слайд раздела">
  <p:cSld name="8_Титульный слайд раздела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37"/>
          <p:cNvPicPr preferRelativeResize="0"/>
          <p:nvPr/>
        </p:nvPicPr>
        <p:blipFill rotWithShape="1">
          <a:blip r:embed="rId2">
            <a:alphaModFix/>
          </a:blip>
          <a:srcRect r="22103" b="9840"/>
          <a:stretch/>
        </p:blipFill>
        <p:spPr>
          <a:xfrm>
            <a:off x="4106956" y="0"/>
            <a:ext cx="8080496" cy="686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495" y="0"/>
            <a:ext cx="12215074" cy="6871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37"/>
          <p:cNvPicPr preferRelativeResize="0"/>
          <p:nvPr/>
        </p:nvPicPr>
        <p:blipFill rotWithShape="1">
          <a:blip r:embed="rId4">
            <a:alphaModFix/>
          </a:blip>
          <a:srcRect b="59601"/>
          <a:stretch/>
        </p:blipFill>
        <p:spPr>
          <a:xfrm>
            <a:off x="4306283" y="4094329"/>
            <a:ext cx="5258155" cy="277049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37"/>
          <p:cNvSpPr txBox="1"/>
          <p:nvPr/>
        </p:nvSpPr>
        <p:spPr>
          <a:xfrm>
            <a:off x="992775" y="5676556"/>
            <a:ext cx="343988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ЭФФЕКТИВНАЯ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ФИЛАНТРОПИЯ</a:t>
            </a:r>
            <a:endParaRPr sz="20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2" name="Google Shape;72;p37"/>
          <p:cNvSpPr txBox="1">
            <a:spLocks noGrp="1"/>
          </p:cNvSpPr>
          <p:nvPr>
            <p:ph type="body" idx="1"/>
          </p:nvPr>
        </p:nvSpPr>
        <p:spPr>
          <a:xfrm>
            <a:off x="983955" y="559733"/>
            <a:ext cx="5473995" cy="169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Перебивочный имиджевый слайд программы">
  <p:cSld name="9_Перебивочный имиджевый слайд программы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38"/>
          <p:cNvPicPr preferRelativeResize="0"/>
          <p:nvPr/>
        </p:nvPicPr>
        <p:blipFill rotWithShape="1">
          <a:blip r:embed="rId2">
            <a:alphaModFix/>
          </a:blip>
          <a:srcRect r="22103" b="9840"/>
          <a:stretch/>
        </p:blipFill>
        <p:spPr>
          <a:xfrm>
            <a:off x="4106956" y="0"/>
            <a:ext cx="8080496" cy="686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495" y="0"/>
            <a:ext cx="12215074" cy="6871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38"/>
          <p:cNvPicPr preferRelativeResize="0"/>
          <p:nvPr/>
        </p:nvPicPr>
        <p:blipFill rotWithShape="1">
          <a:blip r:embed="rId4">
            <a:alphaModFix/>
          </a:blip>
          <a:srcRect b="59601"/>
          <a:stretch/>
        </p:blipFill>
        <p:spPr>
          <a:xfrm>
            <a:off x="4306283" y="4094329"/>
            <a:ext cx="5258155" cy="277049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38"/>
          <p:cNvSpPr txBox="1">
            <a:spLocks noGrp="1"/>
          </p:cNvSpPr>
          <p:nvPr>
            <p:ph type="body" idx="1"/>
          </p:nvPr>
        </p:nvSpPr>
        <p:spPr>
          <a:xfrm>
            <a:off x="983955" y="553663"/>
            <a:ext cx="5849982" cy="216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8" name="Google Shape;78;p38"/>
          <p:cNvSpPr txBox="1"/>
          <p:nvPr/>
        </p:nvSpPr>
        <p:spPr>
          <a:xfrm>
            <a:off x="349025" y="223930"/>
            <a:ext cx="86214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ru-RU" sz="9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”</a:t>
            </a:r>
            <a:endParaRPr sz="96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9" name="Google Shape;79;p38"/>
          <p:cNvSpPr txBox="1"/>
          <p:nvPr/>
        </p:nvSpPr>
        <p:spPr>
          <a:xfrm>
            <a:off x="987942" y="6432481"/>
            <a:ext cx="308759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fondpotanin.ru</a:t>
            </a:r>
            <a:endParaRPr sz="10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Титульный слайд раздела">
  <p:cSld name="10_Титульный слайд раздела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39"/>
          <p:cNvPicPr preferRelativeResize="0"/>
          <p:nvPr/>
        </p:nvPicPr>
        <p:blipFill rotWithShape="1">
          <a:blip r:embed="rId2">
            <a:alphaModFix/>
          </a:blip>
          <a:srcRect r="22103" b="9840"/>
          <a:stretch/>
        </p:blipFill>
        <p:spPr>
          <a:xfrm>
            <a:off x="4106956" y="0"/>
            <a:ext cx="8080496" cy="686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495" y="0"/>
            <a:ext cx="12215074" cy="687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9"/>
          <p:cNvPicPr preferRelativeResize="0"/>
          <p:nvPr/>
        </p:nvPicPr>
        <p:blipFill rotWithShape="1">
          <a:blip r:embed="rId4">
            <a:alphaModFix/>
          </a:blip>
          <a:srcRect b="59601"/>
          <a:stretch/>
        </p:blipFill>
        <p:spPr>
          <a:xfrm>
            <a:off x="4306283" y="4094329"/>
            <a:ext cx="5258155" cy="277049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39"/>
          <p:cNvSpPr txBox="1"/>
          <p:nvPr/>
        </p:nvSpPr>
        <p:spPr>
          <a:xfrm>
            <a:off x="992775" y="5599612"/>
            <a:ext cx="3439888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СТИПЕНДИАЛЬНАЯ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ПРОГРАММА </a:t>
            </a:r>
            <a:br>
              <a:rPr lang="ru-RU" sz="15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15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ВЛАДИМИРА ПОТАНИНА</a:t>
            </a:r>
            <a:endParaRPr sz="15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5" name="Google Shape;85;p39"/>
          <p:cNvSpPr txBox="1">
            <a:spLocks noGrp="1"/>
          </p:cNvSpPr>
          <p:nvPr>
            <p:ph type="body" idx="1"/>
          </p:nvPr>
        </p:nvSpPr>
        <p:spPr>
          <a:xfrm>
            <a:off x="983955" y="559733"/>
            <a:ext cx="5071281" cy="169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Перебивочный имиджевый слайд программы">
  <p:cSld name="11_Перебивочный имиджевый слайд программы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40"/>
          <p:cNvPicPr preferRelativeResize="0"/>
          <p:nvPr/>
        </p:nvPicPr>
        <p:blipFill rotWithShape="1">
          <a:blip r:embed="rId2">
            <a:alphaModFix/>
          </a:blip>
          <a:srcRect r="22103" b="9840"/>
          <a:stretch/>
        </p:blipFill>
        <p:spPr>
          <a:xfrm>
            <a:off x="4106956" y="0"/>
            <a:ext cx="8080496" cy="686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495" y="0"/>
            <a:ext cx="12215074" cy="687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40"/>
          <p:cNvPicPr preferRelativeResize="0"/>
          <p:nvPr/>
        </p:nvPicPr>
        <p:blipFill rotWithShape="1">
          <a:blip r:embed="rId4">
            <a:alphaModFix/>
          </a:blip>
          <a:srcRect b="59601"/>
          <a:stretch/>
        </p:blipFill>
        <p:spPr>
          <a:xfrm>
            <a:off x="4306283" y="4094329"/>
            <a:ext cx="5258155" cy="277049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40"/>
          <p:cNvSpPr txBox="1">
            <a:spLocks noGrp="1"/>
          </p:cNvSpPr>
          <p:nvPr>
            <p:ph type="body" idx="1"/>
          </p:nvPr>
        </p:nvSpPr>
        <p:spPr>
          <a:xfrm>
            <a:off x="983955" y="553663"/>
            <a:ext cx="5825920" cy="216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1" name="Google Shape;91;p40"/>
          <p:cNvSpPr txBox="1"/>
          <p:nvPr/>
        </p:nvSpPr>
        <p:spPr>
          <a:xfrm>
            <a:off x="349025" y="223930"/>
            <a:ext cx="86214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ru-RU" sz="9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”</a:t>
            </a:r>
            <a:endParaRPr sz="96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2" name="Google Shape;92;p40"/>
          <p:cNvSpPr txBox="1"/>
          <p:nvPr/>
        </p:nvSpPr>
        <p:spPr>
          <a:xfrm>
            <a:off x="987942" y="6432481"/>
            <a:ext cx="308759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fondpotanin.ru</a:t>
            </a:r>
            <a:endParaRPr sz="10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Титульный слайд раздела">
  <p:cSld name="12_Титульный слайд раздела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41"/>
          <p:cNvPicPr preferRelativeResize="0"/>
          <p:nvPr/>
        </p:nvPicPr>
        <p:blipFill rotWithShape="1">
          <a:blip r:embed="rId2">
            <a:alphaModFix/>
          </a:blip>
          <a:srcRect r="22103" b="9840"/>
          <a:stretch/>
        </p:blipFill>
        <p:spPr>
          <a:xfrm>
            <a:off x="4106956" y="0"/>
            <a:ext cx="8080496" cy="686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494" y="0"/>
            <a:ext cx="12215072" cy="687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41"/>
          <p:cNvPicPr preferRelativeResize="0"/>
          <p:nvPr/>
        </p:nvPicPr>
        <p:blipFill rotWithShape="1">
          <a:blip r:embed="rId4">
            <a:alphaModFix/>
          </a:blip>
          <a:srcRect r="8829" b="44478"/>
          <a:stretch/>
        </p:blipFill>
        <p:spPr>
          <a:xfrm>
            <a:off x="4322773" y="3063921"/>
            <a:ext cx="4793931" cy="38077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41"/>
          <p:cNvSpPr txBox="1"/>
          <p:nvPr/>
        </p:nvSpPr>
        <p:spPr>
          <a:xfrm>
            <a:off x="992775" y="5984332"/>
            <a:ext cx="34398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СПОРТ</a:t>
            </a:r>
            <a:endParaRPr sz="20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8" name="Google Shape;98;p41"/>
          <p:cNvSpPr txBox="1">
            <a:spLocks noGrp="1"/>
          </p:cNvSpPr>
          <p:nvPr>
            <p:ph type="body" idx="1"/>
          </p:nvPr>
        </p:nvSpPr>
        <p:spPr>
          <a:xfrm>
            <a:off x="983955" y="559733"/>
            <a:ext cx="5071281" cy="169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Перебивочный имиджевый слайд программы">
  <p:cSld name="13_Перебивочный имиджевый слайд программы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42"/>
          <p:cNvPicPr preferRelativeResize="0"/>
          <p:nvPr/>
        </p:nvPicPr>
        <p:blipFill rotWithShape="1">
          <a:blip r:embed="rId2">
            <a:alphaModFix/>
          </a:blip>
          <a:srcRect r="22103" b="9840"/>
          <a:stretch/>
        </p:blipFill>
        <p:spPr>
          <a:xfrm>
            <a:off x="4106956" y="0"/>
            <a:ext cx="8080496" cy="686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494" y="0"/>
            <a:ext cx="12215072" cy="687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2"/>
          <p:cNvPicPr preferRelativeResize="0"/>
          <p:nvPr/>
        </p:nvPicPr>
        <p:blipFill rotWithShape="1">
          <a:blip r:embed="rId4">
            <a:alphaModFix/>
          </a:blip>
          <a:srcRect r="8829" b="44478"/>
          <a:stretch/>
        </p:blipFill>
        <p:spPr>
          <a:xfrm>
            <a:off x="4322773" y="3063921"/>
            <a:ext cx="4793931" cy="380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42"/>
          <p:cNvSpPr txBox="1">
            <a:spLocks noGrp="1"/>
          </p:cNvSpPr>
          <p:nvPr>
            <p:ph type="body" idx="1"/>
          </p:nvPr>
        </p:nvSpPr>
        <p:spPr>
          <a:xfrm>
            <a:off x="983955" y="553663"/>
            <a:ext cx="5849982" cy="216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4" name="Google Shape;104;p42"/>
          <p:cNvSpPr txBox="1"/>
          <p:nvPr/>
        </p:nvSpPr>
        <p:spPr>
          <a:xfrm>
            <a:off x="349025" y="223930"/>
            <a:ext cx="86214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ru-RU" sz="9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”</a:t>
            </a:r>
            <a:endParaRPr sz="96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5" name="Google Shape;105;p42"/>
          <p:cNvSpPr txBox="1"/>
          <p:nvPr/>
        </p:nvSpPr>
        <p:spPr>
          <a:xfrm>
            <a:off x="987942" y="6432481"/>
            <a:ext cx="308759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fondpotanin.ru</a:t>
            </a:r>
            <a:endParaRPr sz="10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азовый внутренний слайд_фонд">
  <p:cSld name="Базовый внутренний слайд_фонд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2" y="0"/>
            <a:ext cx="12191408" cy="6858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3"/>
          <p:cNvSpPr txBox="1"/>
          <p:nvPr/>
        </p:nvSpPr>
        <p:spPr>
          <a:xfrm>
            <a:off x="987942" y="6432481"/>
            <a:ext cx="308759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fondpotanin.ru</a:t>
            </a:r>
            <a:endParaRPr sz="10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9" name="Google Shape;109;p43"/>
          <p:cNvSpPr txBox="1"/>
          <p:nvPr/>
        </p:nvSpPr>
        <p:spPr>
          <a:xfrm>
            <a:off x="11047863" y="6432481"/>
            <a:ext cx="96216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0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нутренний слайд_текст 4 колонки">
  <p:cSld name="Внутренний слайд_текст 4 колонки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3" y="0"/>
            <a:ext cx="12191406" cy="685833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4"/>
          <p:cNvSpPr txBox="1"/>
          <p:nvPr/>
        </p:nvSpPr>
        <p:spPr>
          <a:xfrm>
            <a:off x="11047863" y="6432481"/>
            <a:ext cx="96216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0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3" name="Google Shape;113;p44"/>
          <p:cNvSpPr txBox="1">
            <a:spLocks noGrp="1"/>
          </p:cNvSpPr>
          <p:nvPr>
            <p:ph type="body" idx="1"/>
          </p:nvPr>
        </p:nvSpPr>
        <p:spPr>
          <a:xfrm>
            <a:off x="3517334" y="2000611"/>
            <a:ext cx="6289416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4" name="Google Shape;114;p44"/>
          <p:cNvSpPr txBox="1">
            <a:spLocks noGrp="1"/>
          </p:cNvSpPr>
          <p:nvPr>
            <p:ph type="body" idx="2"/>
          </p:nvPr>
        </p:nvSpPr>
        <p:spPr>
          <a:xfrm>
            <a:off x="990270" y="2711996"/>
            <a:ext cx="1965325" cy="34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5" name="Google Shape;115;p44"/>
          <p:cNvSpPr txBox="1">
            <a:spLocks noGrp="1"/>
          </p:cNvSpPr>
          <p:nvPr>
            <p:ph type="body" idx="3"/>
          </p:nvPr>
        </p:nvSpPr>
        <p:spPr>
          <a:xfrm>
            <a:off x="990271" y="3225787"/>
            <a:ext cx="2237988" cy="123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6" name="Google Shape;116;p44"/>
          <p:cNvSpPr txBox="1">
            <a:spLocks noGrp="1"/>
          </p:cNvSpPr>
          <p:nvPr>
            <p:ph type="body" idx="4"/>
          </p:nvPr>
        </p:nvSpPr>
        <p:spPr>
          <a:xfrm>
            <a:off x="3517334" y="3225787"/>
            <a:ext cx="2228832" cy="123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7" name="Google Shape;117;p44"/>
          <p:cNvSpPr txBox="1">
            <a:spLocks noGrp="1"/>
          </p:cNvSpPr>
          <p:nvPr>
            <p:ph type="body" idx="5"/>
          </p:nvPr>
        </p:nvSpPr>
        <p:spPr>
          <a:xfrm>
            <a:off x="6035230" y="3225787"/>
            <a:ext cx="2233671" cy="123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8" name="Google Shape;118;p44"/>
          <p:cNvSpPr txBox="1">
            <a:spLocks noGrp="1"/>
          </p:cNvSpPr>
          <p:nvPr>
            <p:ph type="body" idx="6"/>
          </p:nvPr>
        </p:nvSpPr>
        <p:spPr>
          <a:xfrm>
            <a:off x="8557965" y="3225787"/>
            <a:ext cx="2200153" cy="123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9" name="Google Shape;119;p44"/>
          <p:cNvSpPr txBox="1">
            <a:spLocks noGrp="1"/>
          </p:cNvSpPr>
          <p:nvPr>
            <p:ph type="body" idx="7"/>
          </p:nvPr>
        </p:nvSpPr>
        <p:spPr>
          <a:xfrm>
            <a:off x="983954" y="559733"/>
            <a:ext cx="4388145" cy="7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0" name="Google Shape;120;p44"/>
          <p:cNvSpPr txBox="1">
            <a:spLocks noGrp="1"/>
          </p:cNvSpPr>
          <p:nvPr>
            <p:ph type="body" idx="8"/>
          </p:nvPr>
        </p:nvSpPr>
        <p:spPr>
          <a:xfrm>
            <a:off x="6032430" y="553664"/>
            <a:ext cx="3603625" cy="88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1" name="Google Shape;121;p44"/>
          <p:cNvSpPr txBox="1">
            <a:spLocks noGrp="1"/>
          </p:cNvSpPr>
          <p:nvPr>
            <p:ph type="body" idx="9"/>
          </p:nvPr>
        </p:nvSpPr>
        <p:spPr>
          <a:xfrm>
            <a:off x="983955" y="2000611"/>
            <a:ext cx="2071688" cy="401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2" name="Google Shape;122;p44"/>
          <p:cNvSpPr txBox="1"/>
          <p:nvPr/>
        </p:nvSpPr>
        <p:spPr>
          <a:xfrm>
            <a:off x="987942" y="6432481"/>
            <a:ext cx="308759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fondpotanin.ru</a:t>
            </a:r>
            <a:endParaRPr sz="10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1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нутренний слайд_текст 3 колонки">
  <p:cSld name="Внутренний слайд_текст 3 колонки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403" cy="685833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5"/>
          <p:cNvSpPr txBox="1"/>
          <p:nvPr/>
        </p:nvSpPr>
        <p:spPr>
          <a:xfrm>
            <a:off x="11047863" y="6432481"/>
            <a:ext cx="96216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ru-RU" sz="11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1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6" name="Google Shape;126;p45"/>
          <p:cNvSpPr txBox="1">
            <a:spLocks noGrp="1"/>
          </p:cNvSpPr>
          <p:nvPr>
            <p:ph type="body" idx="1"/>
          </p:nvPr>
        </p:nvSpPr>
        <p:spPr>
          <a:xfrm>
            <a:off x="990270" y="2720683"/>
            <a:ext cx="2935706" cy="412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7" name="Google Shape;127;p45"/>
          <p:cNvSpPr txBox="1">
            <a:spLocks noGrp="1"/>
          </p:cNvSpPr>
          <p:nvPr>
            <p:ph type="body" idx="2"/>
          </p:nvPr>
        </p:nvSpPr>
        <p:spPr>
          <a:xfrm>
            <a:off x="4597208" y="2720683"/>
            <a:ext cx="2935706" cy="412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8" name="Google Shape;128;p45"/>
          <p:cNvSpPr txBox="1">
            <a:spLocks noGrp="1"/>
          </p:cNvSpPr>
          <p:nvPr>
            <p:ph type="body" idx="3"/>
          </p:nvPr>
        </p:nvSpPr>
        <p:spPr>
          <a:xfrm>
            <a:off x="4597208" y="3225787"/>
            <a:ext cx="2935706" cy="1783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Tahoma"/>
              <a:buChar char="•"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9" name="Google Shape;129;p45"/>
          <p:cNvSpPr txBox="1">
            <a:spLocks noGrp="1"/>
          </p:cNvSpPr>
          <p:nvPr>
            <p:ph type="body" idx="4"/>
          </p:nvPr>
        </p:nvSpPr>
        <p:spPr>
          <a:xfrm>
            <a:off x="8557965" y="2720683"/>
            <a:ext cx="2589006" cy="412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0" name="Google Shape;130;p45"/>
          <p:cNvSpPr txBox="1">
            <a:spLocks noGrp="1"/>
          </p:cNvSpPr>
          <p:nvPr>
            <p:ph type="body" idx="5"/>
          </p:nvPr>
        </p:nvSpPr>
        <p:spPr>
          <a:xfrm>
            <a:off x="983954" y="559733"/>
            <a:ext cx="7264696" cy="7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1" name="Google Shape;131;p45"/>
          <p:cNvSpPr txBox="1">
            <a:spLocks noGrp="1"/>
          </p:cNvSpPr>
          <p:nvPr>
            <p:ph type="body" idx="6"/>
          </p:nvPr>
        </p:nvSpPr>
        <p:spPr>
          <a:xfrm>
            <a:off x="990270" y="2000611"/>
            <a:ext cx="5802416" cy="412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2" name="Google Shape;132;p45"/>
          <p:cNvSpPr txBox="1">
            <a:spLocks noGrp="1"/>
          </p:cNvSpPr>
          <p:nvPr>
            <p:ph type="body" idx="7"/>
          </p:nvPr>
        </p:nvSpPr>
        <p:spPr>
          <a:xfrm>
            <a:off x="990270" y="3225787"/>
            <a:ext cx="2935706" cy="1783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Tahoma"/>
              <a:buChar char="•"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3" name="Google Shape;133;p45"/>
          <p:cNvSpPr txBox="1"/>
          <p:nvPr/>
        </p:nvSpPr>
        <p:spPr>
          <a:xfrm>
            <a:off x="4583342" y="6432481"/>
            <a:ext cx="308759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Название программы (если применимо)</a:t>
            </a:r>
            <a:endParaRPr sz="10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4" name="Google Shape;134;p45"/>
          <p:cNvSpPr txBox="1"/>
          <p:nvPr/>
        </p:nvSpPr>
        <p:spPr>
          <a:xfrm>
            <a:off x="987942" y="6432481"/>
            <a:ext cx="308759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fondpotanin.ru</a:t>
            </a:r>
            <a:endParaRPr sz="10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1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нутренний слайд_текст и несколько изображений">
  <p:cSld name="Внутренний слайд_текст и несколько изображений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3" y="0"/>
            <a:ext cx="12191406" cy="685833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6"/>
          <p:cNvSpPr txBox="1"/>
          <p:nvPr/>
        </p:nvSpPr>
        <p:spPr>
          <a:xfrm>
            <a:off x="11047863" y="6432481"/>
            <a:ext cx="96216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0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8" name="Google Shape;138;p46"/>
          <p:cNvSpPr txBox="1">
            <a:spLocks noGrp="1"/>
          </p:cNvSpPr>
          <p:nvPr>
            <p:ph type="body" idx="1"/>
          </p:nvPr>
        </p:nvSpPr>
        <p:spPr>
          <a:xfrm>
            <a:off x="983954" y="559733"/>
            <a:ext cx="4388145" cy="7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9" name="Google Shape;139;p46"/>
          <p:cNvSpPr txBox="1">
            <a:spLocks noGrp="1"/>
          </p:cNvSpPr>
          <p:nvPr>
            <p:ph type="body" idx="2"/>
          </p:nvPr>
        </p:nvSpPr>
        <p:spPr>
          <a:xfrm>
            <a:off x="983955" y="2000611"/>
            <a:ext cx="2946428" cy="401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0" name="Google Shape;140;p46"/>
          <p:cNvSpPr txBox="1">
            <a:spLocks noGrp="1"/>
          </p:cNvSpPr>
          <p:nvPr>
            <p:ph type="body" idx="3"/>
          </p:nvPr>
        </p:nvSpPr>
        <p:spPr>
          <a:xfrm>
            <a:off x="4588392" y="2000611"/>
            <a:ext cx="2950091" cy="34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1" name="Google Shape;141;p46"/>
          <p:cNvSpPr txBox="1">
            <a:spLocks noGrp="1"/>
          </p:cNvSpPr>
          <p:nvPr>
            <p:ph type="body" idx="4"/>
          </p:nvPr>
        </p:nvSpPr>
        <p:spPr>
          <a:xfrm>
            <a:off x="983955" y="2716727"/>
            <a:ext cx="2946428" cy="728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2" name="Google Shape;142;p46"/>
          <p:cNvSpPr txBox="1">
            <a:spLocks noGrp="1"/>
          </p:cNvSpPr>
          <p:nvPr>
            <p:ph type="body" idx="5"/>
          </p:nvPr>
        </p:nvSpPr>
        <p:spPr>
          <a:xfrm>
            <a:off x="4577758" y="2720899"/>
            <a:ext cx="2960725" cy="7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3" name="Google Shape;143;p46"/>
          <p:cNvSpPr txBox="1">
            <a:spLocks noGrp="1"/>
          </p:cNvSpPr>
          <p:nvPr>
            <p:ph type="body" idx="6"/>
          </p:nvPr>
        </p:nvSpPr>
        <p:spPr>
          <a:xfrm>
            <a:off x="8207006" y="2716727"/>
            <a:ext cx="2925282" cy="728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4" name="Google Shape;144;p46"/>
          <p:cNvSpPr txBox="1">
            <a:spLocks noGrp="1"/>
          </p:cNvSpPr>
          <p:nvPr>
            <p:ph type="body" idx="7"/>
          </p:nvPr>
        </p:nvSpPr>
        <p:spPr>
          <a:xfrm>
            <a:off x="8196373" y="2000611"/>
            <a:ext cx="2935915" cy="34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5" name="Google Shape;145;p46"/>
          <p:cNvSpPr>
            <a:spLocks noGrp="1"/>
          </p:cNvSpPr>
          <p:nvPr>
            <p:ph type="pic" idx="8"/>
          </p:nvPr>
        </p:nvSpPr>
        <p:spPr>
          <a:xfrm>
            <a:off x="1064041" y="3796577"/>
            <a:ext cx="2866342" cy="179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6" name="Google Shape;146;p46"/>
          <p:cNvSpPr>
            <a:spLocks noGrp="1"/>
          </p:cNvSpPr>
          <p:nvPr>
            <p:ph type="pic" idx="9"/>
          </p:nvPr>
        </p:nvSpPr>
        <p:spPr>
          <a:xfrm>
            <a:off x="4666806" y="3796577"/>
            <a:ext cx="2871677" cy="179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7" name="Google Shape;147;p46"/>
          <p:cNvSpPr>
            <a:spLocks noGrp="1"/>
          </p:cNvSpPr>
          <p:nvPr>
            <p:ph type="pic" idx="13"/>
          </p:nvPr>
        </p:nvSpPr>
        <p:spPr>
          <a:xfrm>
            <a:off x="8257876" y="3796577"/>
            <a:ext cx="2874412" cy="179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8" name="Google Shape;148;p46"/>
          <p:cNvSpPr txBox="1"/>
          <p:nvPr/>
        </p:nvSpPr>
        <p:spPr>
          <a:xfrm>
            <a:off x="987942" y="6432481"/>
            <a:ext cx="308759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fondpotanin.ru</a:t>
            </a:r>
            <a:endParaRPr sz="10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1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азовый внутренний слайд_музей">
  <p:cSld name="Базовый внутренний слайд_музей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47" y="761"/>
            <a:ext cx="12188697" cy="685680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4583342" y="6432481"/>
            <a:ext cx="308759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Музей без границ</a:t>
            </a:r>
            <a:endParaRPr sz="10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987942" y="6432481"/>
            <a:ext cx="308759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fondpotanin.ru</a:t>
            </a:r>
            <a:endParaRPr sz="10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19;p29"/>
          <p:cNvSpPr txBox="1"/>
          <p:nvPr/>
        </p:nvSpPr>
        <p:spPr>
          <a:xfrm>
            <a:off x="11047863" y="6432481"/>
            <a:ext cx="96216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0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нутренний слайд_текст и пиктограммы">
  <p:cSld name="Внутренний слайд_текст и пиктограммы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5" y="0"/>
            <a:ext cx="12191406" cy="685833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7"/>
          <p:cNvSpPr txBox="1"/>
          <p:nvPr/>
        </p:nvSpPr>
        <p:spPr>
          <a:xfrm>
            <a:off x="11047863" y="6432481"/>
            <a:ext cx="96216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0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2" name="Google Shape;152;p47"/>
          <p:cNvSpPr txBox="1">
            <a:spLocks noGrp="1"/>
          </p:cNvSpPr>
          <p:nvPr>
            <p:ph type="body" idx="1"/>
          </p:nvPr>
        </p:nvSpPr>
        <p:spPr>
          <a:xfrm>
            <a:off x="983954" y="559733"/>
            <a:ext cx="4397397" cy="7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3" name="Google Shape;153;p47"/>
          <p:cNvSpPr txBox="1">
            <a:spLocks noGrp="1"/>
          </p:cNvSpPr>
          <p:nvPr>
            <p:ph type="body" idx="2"/>
          </p:nvPr>
        </p:nvSpPr>
        <p:spPr>
          <a:xfrm>
            <a:off x="983955" y="2000611"/>
            <a:ext cx="2071688" cy="401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4" name="Google Shape;154;p47"/>
          <p:cNvSpPr txBox="1">
            <a:spLocks noGrp="1"/>
          </p:cNvSpPr>
          <p:nvPr>
            <p:ph type="body" idx="3"/>
          </p:nvPr>
        </p:nvSpPr>
        <p:spPr>
          <a:xfrm>
            <a:off x="983955" y="2716726"/>
            <a:ext cx="2946428" cy="2872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5" name="Google Shape;155;p47"/>
          <p:cNvSpPr txBox="1">
            <a:spLocks noGrp="1"/>
          </p:cNvSpPr>
          <p:nvPr>
            <p:ph type="body" idx="4"/>
          </p:nvPr>
        </p:nvSpPr>
        <p:spPr>
          <a:xfrm>
            <a:off x="5604237" y="2716726"/>
            <a:ext cx="1930038" cy="7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6" name="Google Shape;156;p47"/>
          <p:cNvSpPr>
            <a:spLocks noGrp="1"/>
          </p:cNvSpPr>
          <p:nvPr>
            <p:ph type="pic" idx="5"/>
          </p:nvPr>
        </p:nvSpPr>
        <p:spPr>
          <a:xfrm>
            <a:off x="4669986" y="2716726"/>
            <a:ext cx="711366" cy="72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7" name="Google Shape;157;p47"/>
          <p:cNvSpPr txBox="1">
            <a:spLocks noGrp="1"/>
          </p:cNvSpPr>
          <p:nvPr>
            <p:ph type="body" idx="6"/>
          </p:nvPr>
        </p:nvSpPr>
        <p:spPr>
          <a:xfrm>
            <a:off x="6032430" y="553664"/>
            <a:ext cx="3603625" cy="88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8" name="Google Shape;158;p47"/>
          <p:cNvSpPr txBox="1">
            <a:spLocks noGrp="1"/>
          </p:cNvSpPr>
          <p:nvPr>
            <p:ph type="body" idx="7"/>
          </p:nvPr>
        </p:nvSpPr>
        <p:spPr>
          <a:xfrm>
            <a:off x="5604237" y="3796577"/>
            <a:ext cx="1930038" cy="7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9" name="Google Shape;159;p47"/>
          <p:cNvSpPr>
            <a:spLocks noGrp="1"/>
          </p:cNvSpPr>
          <p:nvPr>
            <p:ph type="pic" idx="8"/>
          </p:nvPr>
        </p:nvSpPr>
        <p:spPr>
          <a:xfrm>
            <a:off x="4669986" y="3796577"/>
            <a:ext cx="711366" cy="72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60" name="Google Shape;160;p47"/>
          <p:cNvSpPr txBox="1">
            <a:spLocks noGrp="1"/>
          </p:cNvSpPr>
          <p:nvPr>
            <p:ph type="body" idx="9"/>
          </p:nvPr>
        </p:nvSpPr>
        <p:spPr>
          <a:xfrm>
            <a:off x="5604237" y="4880964"/>
            <a:ext cx="1930038" cy="7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61" name="Google Shape;161;p47"/>
          <p:cNvSpPr>
            <a:spLocks noGrp="1"/>
          </p:cNvSpPr>
          <p:nvPr>
            <p:ph type="pic" idx="13"/>
          </p:nvPr>
        </p:nvSpPr>
        <p:spPr>
          <a:xfrm>
            <a:off x="4669986" y="4880964"/>
            <a:ext cx="711366" cy="72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62" name="Google Shape;162;p47"/>
          <p:cNvSpPr txBox="1">
            <a:spLocks noGrp="1"/>
          </p:cNvSpPr>
          <p:nvPr>
            <p:ph type="body" idx="14"/>
          </p:nvPr>
        </p:nvSpPr>
        <p:spPr>
          <a:xfrm>
            <a:off x="9189413" y="2716726"/>
            <a:ext cx="1945312" cy="7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63" name="Google Shape;163;p47"/>
          <p:cNvSpPr>
            <a:spLocks noGrp="1"/>
          </p:cNvSpPr>
          <p:nvPr>
            <p:ph type="pic" idx="15"/>
          </p:nvPr>
        </p:nvSpPr>
        <p:spPr>
          <a:xfrm>
            <a:off x="8263871" y="2716726"/>
            <a:ext cx="711366" cy="72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64" name="Google Shape;164;p47"/>
          <p:cNvSpPr txBox="1">
            <a:spLocks noGrp="1"/>
          </p:cNvSpPr>
          <p:nvPr>
            <p:ph type="body" idx="16"/>
          </p:nvPr>
        </p:nvSpPr>
        <p:spPr>
          <a:xfrm>
            <a:off x="9189413" y="3796577"/>
            <a:ext cx="1945312" cy="7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65" name="Google Shape;165;p47"/>
          <p:cNvSpPr>
            <a:spLocks noGrp="1"/>
          </p:cNvSpPr>
          <p:nvPr>
            <p:ph type="pic" idx="17"/>
          </p:nvPr>
        </p:nvSpPr>
        <p:spPr>
          <a:xfrm>
            <a:off x="8263871" y="3796577"/>
            <a:ext cx="711366" cy="72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66" name="Google Shape;166;p47"/>
          <p:cNvSpPr txBox="1">
            <a:spLocks noGrp="1"/>
          </p:cNvSpPr>
          <p:nvPr>
            <p:ph type="body" idx="18"/>
          </p:nvPr>
        </p:nvSpPr>
        <p:spPr>
          <a:xfrm>
            <a:off x="9189413" y="4880964"/>
            <a:ext cx="1945312" cy="7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67" name="Google Shape;167;p47"/>
          <p:cNvSpPr>
            <a:spLocks noGrp="1"/>
          </p:cNvSpPr>
          <p:nvPr>
            <p:ph type="pic" idx="19"/>
          </p:nvPr>
        </p:nvSpPr>
        <p:spPr>
          <a:xfrm>
            <a:off x="8263871" y="4880964"/>
            <a:ext cx="711366" cy="72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68" name="Google Shape;168;p47"/>
          <p:cNvSpPr txBox="1"/>
          <p:nvPr/>
        </p:nvSpPr>
        <p:spPr>
          <a:xfrm>
            <a:off x="987942" y="6432481"/>
            <a:ext cx="308759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fondpotanin.ru</a:t>
            </a:r>
            <a:endParaRPr sz="10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1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нутренний слайд_таблица">
  <p:cSld name="Внутренний слайд_таблица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4" y="0"/>
            <a:ext cx="12191403" cy="685833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48"/>
          <p:cNvSpPr txBox="1"/>
          <p:nvPr/>
        </p:nvSpPr>
        <p:spPr>
          <a:xfrm>
            <a:off x="11047863" y="6432481"/>
            <a:ext cx="96216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0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2" name="Google Shape;172;p48"/>
          <p:cNvSpPr txBox="1">
            <a:spLocks noGrp="1"/>
          </p:cNvSpPr>
          <p:nvPr>
            <p:ph type="body" idx="1"/>
          </p:nvPr>
        </p:nvSpPr>
        <p:spPr>
          <a:xfrm>
            <a:off x="983955" y="559733"/>
            <a:ext cx="3714750" cy="7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3" name="Google Shape;173;p48"/>
          <p:cNvSpPr txBox="1">
            <a:spLocks noGrp="1"/>
          </p:cNvSpPr>
          <p:nvPr>
            <p:ph type="body" idx="2"/>
          </p:nvPr>
        </p:nvSpPr>
        <p:spPr>
          <a:xfrm>
            <a:off x="983955" y="5514974"/>
            <a:ext cx="2229508" cy="51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4" name="Google Shape;174;p48"/>
          <p:cNvSpPr>
            <a:spLocks noGrp="1"/>
          </p:cNvSpPr>
          <p:nvPr>
            <p:ph type="tbl" idx="3"/>
          </p:nvPr>
        </p:nvSpPr>
        <p:spPr>
          <a:xfrm>
            <a:off x="1061993" y="1993856"/>
            <a:ext cx="10093325" cy="323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5" name="Google Shape;175;p48"/>
          <p:cNvSpPr txBox="1">
            <a:spLocks noGrp="1"/>
          </p:cNvSpPr>
          <p:nvPr>
            <p:ph type="body" idx="4"/>
          </p:nvPr>
        </p:nvSpPr>
        <p:spPr>
          <a:xfrm>
            <a:off x="4583342" y="5514974"/>
            <a:ext cx="2950933" cy="51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6" name="Google Shape;176;p48"/>
          <p:cNvSpPr txBox="1">
            <a:spLocks noGrp="1"/>
          </p:cNvSpPr>
          <p:nvPr>
            <p:ph type="body" idx="5"/>
          </p:nvPr>
        </p:nvSpPr>
        <p:spPr>
          <a:xfrm>
            <a:off x="8194288" y="5514974"/>
            <a:ext cx="2961029" cy="51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7" name="Google Shape;177;p48"/>
          <p:cNvSpPr txBox="1"/>
          <p:nvPr/>
        </p:nvSpPr>
        <p:spPr>
          <a:xfrm>
            <a:off x="987942" y="6432481"/>
            <a:ext cx="308759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fondpotanin.ru</a:t>
            </a:r>
            <a:endParaRPr sz="10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8" name="Google Shape;178;p48"/>
          <p:cNvSpPr txBox="1">
            <a:spLocks noGrp="1"/>
          </p:cNvSpPr>
          <p:nvPr>
            <p:ph type="body" idx="6"/>
          </p:nvPr>
        </p:nvSpPr>
        <p:spPr>
          <a:xfrm>
            <a:off x="6032430" y="553664"/>
            <a:ext cx="3603625" cy="88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19">
          <p15:clr>
            <a:srgbClr val="FBAE40"/>
          </p15:clr>
        </p15:guide>
        <p15:guide id="2" pos="31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нутренний слайд_текст и изображение">
  <p:cSld name="Внутренний слайд_текст и изображение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3" y="0"/>
            <a:ext cx="12191406" cy="685833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49"/>
          <p:cNvSpPr txBox="1"/>
          <p:nvPr/>
        </p:nvSpPr>
        <p:spPr>
          <a:xfrm>
            <a:off x="11047863" y="6432481"/>
            <a:ext cx="96216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0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2" name="Google Shape;182;p49"/>
          <p:cNvSpPr txBox="1">
            <a:spLocks noGrp="1"/>
          </p:cNvSpPr>
          <p:nvPr>
            <p:ph type="body" idx="1"/>
          </p:nvPr>
        </p:nvSpPr>
        <p:spPr>
          <a:xfrm>
            <a:off x="983955" y="559733"/>
            <a:ext cx="3714750" cy="7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3" name="Google Shape;183;p49"/>
          <p:cNvSpPr txBox="1">
            <a:spLocks noGrp="1"/>
          </p:cNvSpPr>
          <p:nvPr>
            <p:ph type="body" idx="2"/>
          </p:nvPr>
        </p:nvSpPr>
        <p:spPr>
          <a:xfrm>
            <a:off x="983955" y="1996393"/>
            <a:ext cx="2946428" cy="286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4" name="Google Shape;184;p49"/>
          <p:cNvSpPr>
            <a:spLocks noGrp="1"/>
          </p:cNvSpPr>
          <p:nvPr>
            <p:ph type="pic" idx="3"/>
          </p:nvPr>
        </p:nvSpPr>
        <p:spPr>
          <a:xfrm>
            <a:off x="5016500" y="908050"/>
            <a:ext cx="7175500" cy="5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5" name="Google Shape;185;p49"/>
          <p:cNvSpPr txBox="1"/>
          <p:nvPr/>
        </p:nvSpPr>
        <p:spPr>
          <a:xfrm>
            <a:off x="987942" y="6432481"/>
            <a:ext cx="308759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fondpotanin.ru</a:t>
            </a:r>
            <a:endParaRPr sz="10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19">
          <p15:clr>
            <a:srgbClr val="FBAE40"/>
          </p15:clr>
        </p15:guide>
        <p15:guide id="2" pos="3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нутренний слайд_цитата и текст">
  <p:cSld name="Внутренний слайд_цитата и текст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4" y="0"/>
            <a:ext cx="12191403" cy="685833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50"/>
          <p:cNvSpPr txBox="1"/>
          <p:nvPr/>
        </p:nvSpPr>
        <p:spPr>
          <a:xfrm>
            <a:off x="11047863" y="6432481"/>
            <a:ext cx="96216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0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9" name="Google Shape;189;p50"/>
          <p:cNvSpPr txBox="1">
            <a:spLocks noGrp="1"/>
          </p:cNvSpPr>
          <p:nvPr>
            <p:ph type="body" idx="1"/>
          </p:nvPr>
        </p:nvSpPr>
        <p:spPr>
          <a:xfrm>
            <a:off x="983954" y="3076262"/>
            <a:ext cx="4537279" cy="2507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90" name="Google Shape;190;p50"/>
          <p:cNvSpPr txBox="1">
            <a:spLocks noGrp="1"/>
          </p:cNvSpPr>
          <p:nvPr>
            <p:ph type="body" idx="2"/>
          </p:nvPr>
        </p:nvSpPr>
        <p:spPr>
          <a:xfrm>
            <a:off x="983955" y="553663"/>
            <a:ext cx="7994582" cy="216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91" name="Google Shape;191;p50"/>
          <p:cNvSpPr txBox="1">
            <a:spLocks noGrp="1"/>
          </p:cNvSpPr>
          <p:nvPr>
            <p:ph type="body" idx="3"/>
          </p:nvPr>
        </p:nvSpPr>
        <p:spPr>
          <a:xfrm>
            <a:off x="6032430" y="3076263"/>
            <a:ext cx="4537279" cy="2507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92" name="Google Shape;192;p50"/>
          <p:cNvSpPr txBox="1"/>
          <p:nvPr/>
        </p:nvSpPr>
        <p:spPr>
          <a:xfrm>
            <a:off x="349025" y="223930"/>
            <a:ext cx="86214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ru-RU" sz="9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”</a:t>
            </a:r>
            <a:endParaRPr sz="9600" b="0" i="0" u="none" strike="noStrike" cap="none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3" name="Google Shape;193;p50"/>
          <p:cNvSpPr txBox="1"/>
          <p:nvPr/>
        </p:nvSpPr>
        <p:spPr>
          <a:xfrm>
            <a:off x="987942" y="6432481"/>
            <a:ext cx="308759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fondpotanin.ru</a:t>
            </a:r>
            <a:endParaRPr sz="10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нутренний слайд_инверсия">
  <p:cSld name="Внутренний слайд_инверсия">
    <p:bg>
      <p:bgPr>
        <a:solidFill>
          <a:schemeClr val="dk2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4" y="0"/>
            <a:ext cx="12191403" cy="685833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51"/>
          <p:cNvSpPr txBox="1"/>
          <p:nvPr/>
        </p:nvSpPr>
        <p:spPr>
          <a:xfrm>
            <a:off x="11047863" y="6432481"/>
            <a:ext cx="96216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0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7" name="Google Shape;197;p51"/>
          <p:cNvSpPr txBox="1">
            <a:spLocks noGrp="1"/>
          </p:cNvSpPr>
          <p:nvPr>
            <p:ph type="body" idx="1"/>
          </p:nvPr>
        </p:nvSpPr>
        <p:spPr>
          <a:xfrm>
            <a:off x="983954" y="3076262"/>
            <a:ext cx="4537279" cy="2507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98" name="Google Shape;198;p51"/>
          <p:cNvSpPr txBox="1">
            <a:spLocks noGrp="1"/>
          </p:cNvSpPr>
          <p:nvPr>
            <p:ph type="body" idx="2"/>
          </p:nvPr>
        </p:nvSpPr>
        <p:spPr>
          <a:xfrm>
            <a:off x="983955" y="553663"/>
            <a:ext cx="7994582" cy="216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99" name="Google Shape;199;p51"/>
          <p:cNvSpPr txBox="1">
            <a:spLocks noGrp="1"/>
          </p:cNvSpPr>
          <p:nvPr>
            <p:ph type="body" idx="3"/>
          </p:nvPr>
        </p:nvSpPr>
        <p:spPr>
          <a:xfrm>
            <a:off x="6032430" y="3076263"/>
            <a:ext cx="4537279" cy="2507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00" name="Google Shape;200;p51"/>
          <p:cNvSpPr txBox="1"/>
          <p:nvPr/>
        </p:nvSpPr>
        <p:spPr>
          <a:xfrm>
            <a:off x="349025" y="223930"/>
            <a:ext cx="86214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ru-RU" sz="9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”</a:t>
            </a:r>
            <a:endParaRPr sz="96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1" name="Google Shape;201;p51"/>
          <p:cNvSpPr txBox="1"/>
          <p:nvPr/>
        </p:nvSpPr>
        <p:spPr>
          <a:xfrm>
            <a:off x="987942" y="6432481"/>
            <a:ext cx="308759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fondpotanin.ru</a:t>
            </a:r>
            <a:endParaRPr sz="10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ключительный слайд">
  <p:cSld name="Заключительный слайд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3" y="0"/>
            <a:ext cx="12191406" cy="6858332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52"/>
          <p:cNvSpPr txBox="1">
            <a:spLocks noGrp="1"/>
          </p:cNvSpPr>
          <p:nvPr>
            <p:ph type="body" idx="1"/>
          </p:nvPr>
        </p:nvSpPr>
        <p:spPr>
          <a:xfrm>
            <a:off x="978658" y="2541004"/>
            <a:ext cx="6615274" cy="169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05" name="Google Shape;205;p52"/>
          <p:cNvSpPr txBox="1"/>
          <p:nvPr/>
        </p:nvSpPr>
        <p:spPr>
          <a:xfrm>
            <a:off x="987942" y="4670534"/>
            <a:ext cx="308759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fondpotanin.ru</a:t>
            </a:r>
            <a:endParaRPr sz="12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06" name="Google Shape;206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0404" y="4694386"/>
            <a:ext cx="179459" cy="17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3398" y="4694386"/>
            <a:ext cx="179459" cy="17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52"/>
          <p:cNvSpPr txBox="1"/>
          <p:nvPr/>
        </p:nvSpPr>
        <p:spPr>
          <a:xfrm>
            <a:off x="5052857" y="4670534"/>
            <a:ext cx="308759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potaninfoundation</a:t>
            </a:r>
            <a:endParaRPr sz="12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09" name="Google Shape;209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6211" y="488681"/>
            <a:ext cx="2802011" cy="766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азовый внутренний слайд_эрмитаж">
  <p:cSld name="Базовый внутренний слайд_эрмитаж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47" y="761"/>
            <a:ext cx="12188697" cy="6856808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53"/>
          <p:cNvSpPr txBox="1"/>
          <p:nvPr/>
        </p:nvSpPr>
        <p:spPr>
          <a:xfrm>
            <a:off x="11047863" y="6432481"/>
            <a:ext cx="96216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0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3" name="Google Shape;213;p53"/>
          <p:cNvSpPr txBox="1"/>
          <p:nvPr/>
        </p:nvSpPr>
        <p:spPr>
          <a:xfrm>
            <a:off x="4583341" y="6432481"/>
            <a:ext cx="453208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Программа поддержки Эрмитажа</a:t>
            </a:r>
            <a:endParaRPr sz="10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4" name="Google Shape;214;p53"/>
          <p:cNvSpPr txBox="1"/>
          <p:nvPr/>
        </p:nvSpPr>
        <p:spPr>
          <a:xfrm>
            <a:off x="987942" y="6432481"/>
            <a:ext cx="308759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fondpotanin.ru</a:t>
            </a:r>
            <a:endParaRPr sz="10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ример внутреннего слайда_эрмитаж">
  <p:cSld name="Пример внутреннего слайда_эрмитаж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47" y="761"/>
            <a:ext cx="12188697" cy="6856808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54"/>
          <p:cNvSpPr txBox="1"/>
          <p:nvPr/>
        </p:nvSpPr>
        <p:spPr>
          <a:xfrm>
            <a:off x="11047863" y="6432481"/>
            <a:ext cx="96216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0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8" name="Google Shape;218;p54"/>
          <p:cNvSpPr txBox="1"/>
          <p:nvPr/>
        </p:nvSpPr>
        <p:spPr>
          <a:xfrm>
            <a:off x="4583341" y="6432481"/>
            <a:ext cx="453208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Программа поддержки Эрмитажа</a:t>
            </a:r>
            <a:endParaRPr sz="10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9" name="Google Shape;219;p54"/>
          <p:cNvSpPr txBox="1"/>
          <p:nvPr/>
        </p:nvSpPr>
        <p:spPr>
          <a:xfrm>
            <a:off x="987942" y="6432481"/>
            <a:ext cx="308759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fondpotanin.ru</a:t>
            </a:r>
            <a:endParaRPr sz="10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0" name="Google Shape;220;p54"/>
          <p:cNvSpPr txBox="1">
            <a:spLocks noGrp="1"/>
          </p:cNvSpPr>
          <p:nvPr>
            <p:ph type="body" idx="1"/>
          </p:nvPr>
        </p:nvSpPr>
        <p:spPr>
          <a:xfrm>
            <a:off x="983955" y="559733"/>
            <a:ext cx="3714750" cy="7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21" name="Google Shape;221;p54"/>
          <p:cNvSpPr txBox="1">
            <a:spLocks noGrp="1"/>
          </p:cNvSpPr>
          <p:nvPr>
            <p:ph type="body" idx="2"/>
          </p:nvPr>
        </p:nvSpPr>
        <p:spPr>
          <a:xfrm>
            <a:off x="983955" y="1996393"/>
            <a:ext cx="2946428" cy="286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22" name="Google Shape;222;p54"/>
          <p:cNvSpPr>
            <a:spLocks noGrp="1"/>
          </p:cNvSpPr>
          <p:nvPr>
            <p:ph type="pic" idx="3"/>
          </p:nvPr>
        </p:nvSpPr>
        <p:spPr>
          <a:xfrm>
            <a:off x="5016500" y="908050"/>
            <a:ext cx="7175500" cy="5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азовый внутренний слайд_филантропия">
  <p:cSld name="Базовый внутренний слайд_филантропия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47" y="761"/>
            <a:ext cx="12188696" cy="6856808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55"/>
          <p:cNvSpPr txBox="1"/>
          <p:nvPr/>
        </p:nvSpPr>
        <p:spPr>
          <a:xfrm>
            <a:off x="11047863" y="6432481"/>
            <a:ext cx="96216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0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6" name="Google Shape;226;p55"/>
          <p:cNvSpPr txBox="1"/>
          <p:nvPr/>
        </p:nvSpPr>
        <p:spPr>
          <a:xfrm>
            <a:off x="4583341" y="6432481"/>
            <a:ext cx="453208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Эффективная филантропия</a:t>
            </a:r>
            <a:endParaRPr sz="10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7" name="Google Shape;227;p55"/>
          <p:cNvSpPr txBox="1"/>
          <p:nvPr/>
        </p:nvSpPr>
        <p:spPr>
          <a:xfrm>
            <a:off x="987942" y="6432481"/>
            <a:ext cx="308759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fondpotanin.ru</a:t>
            </a:r>
            <a:endParaRPr sz="10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ример внутреннего слайда_филантропия">
  <p:cSld name="Пример внутреннего слайда_филантропия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47" y="761"/>
            <a:ext cx="12188696" cy="6856808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56"/>
          <p:cNvSpPr txBox="1"/>
          <p:nvPr/>
        </p:nvSpPr>
        <p:spPr>
          <a:xfrm>
            <a:off x="11047863" y="6432481"/>
            <a:ext cx="96216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0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1" name="Google Shape;231;p56"/>
          <p:cNvSpPr txBox="1"/>
          <p:nvPr/>
        </p:nvSpPr>
        <p:spPr>
          <a:xfrm>
            <a:off x="4583341" y="6432481"/>
            <a:ext cx="453208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Эффективная филантропия</a:t>
            </a:r>
            <a:endParaRPr sz="10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2" name="Google Shape;232;p56"/>
          <p:cNvSpPr txBox="1"/>
          <p:nvPr/>
        </p:nvSpPr>
        <p:spPr>
          <a:xfrm>
            <a:off x="987942" y="6432481"/>
            <a:ext cx="308759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fondpotanin.ru</a:t>
            </a:r>
            <a:endParaRPr sz="10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3" name="Google Shape;233;p56"/>
          <p:cNvSpPr txBox="1">
            <a:spLocks noGrp="1"/>
          </p:cNvSpPr>
          <p:nvPr>
            <p:ph type="body" idx="1"/>
          </p:nvPr>
        </p:nvSpPr>
        <p:spPr>
          <a:xfrm>
            <a:off x="983955" y="559733"/>
            <a:ext cx="3714750" cy="7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34" name="Google Shape;234;p56"/>
          <p:cNvSpPr txBox="1">
            <a:spLocks noGrp="1"/>
          </p:cNvSpPr>
          <p:nvPr>
            <p:ph type="body" idx="2"/>
          </p:nvPr>
        </p:nvSpPr>
        <p:spPr>
          <a:xfrm>
            <a:off x="983955" y="1996393"/>
            <a:ext cx="2946428" cy="286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35" name="Google Shape;235;p56"/>
          <p:cNvSpPr>
            <a:spLocks noGrp="1"/>
          </p:cNvSpPr>
          <p:nvPr>
            <p:ph type="pic" idx="3"/>
          </p:nvPr>
        </p:nvSpPr>
        <p:spPr>
          <a:xfrm>
            <a:off x="5016500" y="908050"/>
            <a:ext cx="7175500" cy="5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ример внутренненого слайда_музей">
  <p:cSld name="Пример внутренненого слайда_музей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47" y="761"/>
            <a:ext cx="12188697" cy="685680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0"/>
          <p:cNvSpPr txBox="1"/>
          <p:nvPr/>
        </p:nvSpPr>
        <p:spPr>
          <a:xfrm>
            <a:off x="4583342" y="6432481"/>
            <a:ext cx="308759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Музей без границ</a:t>
            </a:r>
            <a:endParaRPr sz="10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" name="Google Shape;23;p30"/>
          <p:cNvSpPr txBox="1"/>
          <p:nvPr/>
        </p:nvSpPr>
        <p:spPr>
          <a:xfrm>
            <a:off x="987942" y="6432481"/>
            <a:ext cx="308759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fondpotanin.ru</a:t>
            </a:r>
            <a:endParaRPr sz="10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" name="Google Shape;24;p30"/>
          <p:cNvSpPr txBox="1">
            <a:spLocks noGrp="1"/>
          </p:cNvSpPr>
          <p:nvPr>
            <p:ph type="body" idx="1"/>
          </p:nvPr>
        </p:nvSpPr>
        <p:spPr>
          <a:xfrm>
            <a:off x="983955" y="559733"/>
            <a:ext cx="3714750" cy="7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body" idx="2"/>
          </p:nvPr>
        </p:nvSpPr>
        <p:spPr>
          <a:xfrm>
            <a:off x="983955" y="1996393"/>
            <a:ext cx="2946428" cy="286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6" name="Google Shape;26;p30"/>
          <p:cNvSpPr>
            <a:spLocks noGrp="1"/>
          </p:cNvSpPr>
          <p:nvPr>
            <p:ph type="pic" idx="3"/>
          </p:nvPr>
        </p:nvSpPr>
        <p:spPr>
          <a:xfrm>
            <a:off x="5016500" y="908050"/>
            <a:ext cx="7175500" cy="5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7" name="Google Shape;27;p30"/>
          <p:cNvSpPr txBox="1"/>
          <p:nvPr/>
        </p:nvSpPr>
        <p:spPr>
          <a:xfrm>
            <a:off x="11047863" y="6432481"/>
            <a:ext cx="96216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0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азовый внутренний слайд_стипендиальная программа">
  <p:cSld name="Базовый внутренний слайд_стипендиальная программа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47" y="761"/>
            <a:ext cx="12188696" cy="685680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57"/>
          <p:cNvSpPr txBox="1"/>
          <p:nvPr/>
        </p:nvSpPr>
        <p:spPr>
          <a:xfrm>
            <a:off x="11047863" y="6432481"/>
            <a:ext cx="96216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0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9" name="Google Shape;239;p57"/>
          <p:cNvSpPr txBox="1"/>
          <p:nvPr/>
        </p:nvSpPr>
        <p:spPr>
          <a:xfrm>
            <a:off x="4583341" y="6432481"/>
            <a:ext cx="453208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Стипендиальная программа </a:t>
            </a:r>
            <a:endParaRPr sz="10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0" name="Google Shape;240;p57"/>
          <p:cNvSpPr txBox="1"/>
          <p:nvPr/>
        </p:nvSpPr>
        <p:spPr>
          <a:xfrm>
            <a:off x="987942" y="6432481"/>
            <a:ext cx="308759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fondpotanin.ru</a:t>
            </a:r>
            <a:endParaRPr sz="10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ример внутреннего слайда_стипендиальная программа">
  <p:cSld name="Пример внутреннего слайда_стипендиальная программа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47" y="761"/>
            <a:ext cx="12188696" cy="685680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58"/>
          <p:cNvSpPr txBox="1"/>
          <p:nvPr/>
        </p:nvSpPr>
        <p:spPr>
          <a:xfrm>
            <a:off x="11047863" y="6432481"/>
            <a:ext cx="96216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0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4" name="Google Shape;244;p58"/>
          <p:cNvSpPr txBox="1"/>
          <p:nvPr/>
        </p:nvSpPr>
        <p:spPr>
          <a:xfrm>
            <a:off x="4583341" y="6432481"/>
            <a:ext cx="453208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Стипендиальная программа </a:t>
            </a:r>
            <a:endParaRPr sz="10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5" name="Google Shape;245;p58"/>
          <p:cNvSpPr txBox="1"/>
          <p:nvPr/>
        </p:nvSpPr>
        <p:spPr>
          <a:xfrm>
            <a:off x="987942" y="6432481"/>
            <a:ext cx="308759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fondpotanin.ru</a:t>
            </a:r>
            <a:endParaRPr sz="10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6" name="Google Shape;246;p58"/>
          <p:cNvSpPr txBox="1">
            <a:spLocks noGrp="1"/>
          </p:cNvSpPr>
          <p:nvPr>
            <p:ph type="body" idx="1"/>
          </p:nvPr>
        </p:nvSpPr>
        <p:spPr>
          <a:xfrm>
            <a:off x="983955" y="559733"/>
            <a:ext cx="3714750" cy="7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47" name="Google Shape;247;p58"/>
          <p:cNvSpPr txBox="1">
            <a:spLocks noGrp="1"/>
          </p:cNvSpPr>
          <p:nvPr>
            <p:ph type="body" idx="2"/>
          </p:nvPr>
        </p:nvSpPr>
        <p:spPr>
          <a:xfrm>
            <a:off x="983955" y="1996393"/>
            <a:ext cx="2946428" cy="286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48" name="Google Shape;248;p58"/>
          <p:cNvSpPr>
            <a:spLocks noGrp="1"/>
          </p:cNvSpPr>
          <p:nvPr>
            <p:ph type="pic" idx="3"/>
          </p:nvPr>
        </p:nvSpPr>
        <p:spPr>
          <a:xfrm>
            <a:off x="5016500" y="908050"/>
            <a:ext cx="7175500" cy="5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азовый внутренний слайд_спорт">
  <p:cSld name="Базовый внутренний слайд_спорт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2" y="761"/>
            <a:ext cx="12191408" cy="685680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59"/>
          <p:cNvSpPr txBox="1"/>
          <p:nvPr/>
        </p:nvSpPr>
        <p:spPr>
          <a:xfrm>
            <a:off x="11047863" y="6432481"/>
            <a:ext cx="96216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0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2" name="Google Shape;252;p59"/>
          <p:cNvSpPr txBox="1"/>
          <p:nvPr/>
        </p:nvSpPr>
        <p:spPr>
          <a:xfrm>
            <a:off x="4583342" y="6432481"/>
            <a:ext cx="308759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Спорт</a:t>
            </a:r>
            <a:endParaRPr sz="10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3" name="Google Shape;253;p59"/>
          <p:cNvSpPr txBox="1"/>
          <p:nvPr/>
        </p:nvSpPr>
        <p:spPr>
          <a:xfrm>
            <a:off x="987942" y="6432481"/>
            <a:ext cx="308759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fondpotanin.ru</a:t>
            </a:r>
            <a:endParaRPr sz="10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ример внутреннего слайда_спорт">
  <p:cSld name="Пример внутреннего слайда_спорт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2" y="761"/>
            <a:ext cx="12191408" cy="685680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60"/>
          <p:cNvSpPr txBox="1"/>
          <p:nvPr/>
        </p:nvSpPr>
        <p:spPr>
          <a:xfrm>
            <a:off x="11047863" y="6432481"/>
            <a:ext cx="96216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0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7" name="Google Shape;257;p60"/>
          <p:cNvSpPr txBox="1"/>
          <p:nvPr/>
        </p:nvSpPr>
        <p:spPr>
          <a:xfrm>
            <a:off x="4583342" y="6432481"/>
            <a:ext cx="308759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Спорт</a:t>
            </a:r>
            <a:endParaRPr sz="10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8" name="Google Shape;258;p60"/>
          <p:cNvSpPr txBox="1"/>
          <p:nvPr/>
        </p:nvSpPr>
        <p:spPr>
          <a:xfrm>
            <a:off x="987942" y="6432481"/>
            <a:ext cx="308759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fondpotanin.ru</a:t>
            </a:r>
            <a:endParaRPr sz="10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9" name="Google Shape;259;p60"/>
          <p:cNvSpPr txBox="1">
            <a:spLocks noGrp="1"/>
          </p:cNvSpPr>
          <p:nvPr>
            <p:ph type="body" idx="1"/>
          </p:nvPr>
        </p:nvSpPr>
        <p:spPr>
          <a:xfrm>
            <a:off x="983955" y="559733"/>
            <a:ext cx="3714750" cy="7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60" name="Google Shape;260;p60"/>
          <p:cNvSpPr txBox="1">
            <a:spLocks noGrp="1"/>
          </p:cNvSpPr>
          <p:nvPr>
            <p:ph type="body" idx="2"/>
          </p:nvPr>
        </p:nvSpPr>
        <p:spPr>
          <a:xfrm>
            <a:off x="983955" y="1996393"/>
            <a:ext cx="2946428" cy="286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61" name="Google Shape;261;p60"/>
          <p:cNvSpPr>
            <a:spLocks noGrp="1"/>
          </p:cNvSpPr>
          <p:nvPr>
            <p:ph type="pic" idx="3"/>
          </p:nvPr>
        </p:nvSpPr>
        <p:spPr>
          <a:xfrm>
            <a:off x="5016500" y="908050"/>
            <a:ext cx="7175500" cy="5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 презентации">
  <p:cSld name="1_Титульный слайд презентации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31"/>
          <p:cNvPicPr preferRelativeResize="0"/>
          <p:nvPr/>
        </p:nvPicPr>
        <p:blipFill rotWithShape="1">
          <a:blip r:embed="rId2">
            <a:alphaModFix/>
          </a:blip>
          <a:srcRect l="-736" t="20943" r="1547" b="21089"/>
          <a:stretch/>
        </p:blipFill>
        <p:spPr>
          <a:xfrm>
            <a:off x="4831308" y="0"/>
            <a:ext cx="7356143" cy="686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496" y="-6824"/>
            <a:ext cx="12202947" cy="686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1"/>
          <p:cNvPicPr preferRelativeResize="0"/>
          <p:nvPr/>
        </p:nvPicPr>
        <p:blipFill rotWithShape="1">
          <a:blip r:embed="rId4">
            <a:alphaModFix/>
          </a:blip>
          <a:srcRect l="5967" t="-10168" r="51936" b="52445"/>
          <a:stretch/>
        </p:blipFill>
        <p:spPr>
          <a:xfrm>
            <a:off x="9471086" y="2402007"/>
            <a:ext cx="2716365" cy="446281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31"/>
          <p:cNvSpPr txBox="1">
            <a:spLocks noGrp="1"/>
          </p:cNvSpPr>
          <p:nvPr>
            <p:ph type="body" idx="1"/>
          </p:nvPr>
        </p:nvSpPr>
        <p:spPr>
          <a:xfrm>
            <a:off x="976596" y="2541004"/>
            <a:ext cx="5071281" cy="169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body" idx="2"/>
          </p:nvPr>
        </p:nvSpPr>
        <p:spPr>
          <a:xfrm>
            <a:off x="986904" y="4296628"/>
            <a:ext cx="2900363" cy="6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4" name="Google Shape;34;p31"/>
          <p:cNvSpPr txBox="1"/>
          <p:nvPr/>
        </p:nvSpPr>
        <p:spPr>
          <a:xfrm>
            <a:off x="987942" y="6432481"/>
            <a:ext cx="308759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fondpotanin.ru</a:t>
            </a:r>
            <a:endParaRPr sz="10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5" name="Google Shape;35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6211" y="488681"/>
            <a:ext cx="2802011" cy="766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Титульный слайд раздела">
  <p:cSld name="7_Титульный слайд раздела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32"/>
          <p:cNvPicPr preferRelativeResize="0"/>
          <p:nvPr/>
        </p:nvPicPr>
        <p:blipFill rotWithShape="1">
          <a:blip r:embed="rId2">
            <a:alphaModFix/>
          </a:blip>
          <a:srcRect l="-736" t="20943" r="1547" b="21089"/>
          <a:stretch/>
        </p:blipFill>
        <p:spPr>
          <a:xfrm>
            <a:off x="4831308" y="0"/>
            <a:ext cx="7356143" cy="686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496" y="-6824"/>
            <a:ext cx="12202947" cy="686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32"/>
          <p:cNvPicPr preferRelativeResize="0"/>
          <p:nvPr/>
        </p:nvPicPr>
        <p:blipFill rotWithShape="1">
          <a:blip r:embed="rId4">
            <a:alphaModFix/>
          </a:blip>
          <a:srcRect l="5967" t="-10168" r="51936" b="52445"/>
          <a:stretch/>
        </p:blipFill>
        <p:spPr>
          <a:xfrm>
            <a:off x="9471086" y="2402007"/>
            <a:ext cx="2716365" cy="4462818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32"/>
          <p:cNvSpPr txBox="1">
            <a:spLocks noGrp="1"/>
          </p:cNvSpPr>
          <p:nvPr>
            <p:ph type="body" idx="1"/>
          </p:nvPr>
        </p:nvSpPr>
        <p:spPr>
          <a:xfrm>
            <a:off x="983955" y="559733"/>
            <a:ext cx="5071281" cy="169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Перебивочный имиджевый слайд фонда">
  <p:cSld name="3_Перебивочный имиджевый слайд фонда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33"/>
          <p:cNvPicPr preferRelativeResize="0"/>
          <p:nvPr/>
        </p:nvPicPr>
        <p:blipFill rotWithShape="1">
          <a:blip r:embed="rId2">
            <a:alphaModFix/>
          </a:blip>
          <a:srcRect l="-736" t="20943" r="1547" b="21089"/>
          <a:stretch/>
        </p:blipFill>
        <p:spPr>
          <a:xfrm>
            <a:off x="4831308" y="0"/>
            <a:ext cx="7356143" cy="686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496" y="-6824"/>
            <a:ext cx="12202947" cy="686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33"/>
          <p:cNvPicPr preferRelativeResize="0"/>
          <p:nvPr/>
        </p:nvPicPr>
        <p:blipFill rotWithShape="1">
          <a:blip r:embed="rId4">
            <a:alphaModFix/>
          </a:blip>
          <a:srcRect l="5967" t="-10168" r="51936" b="52445"/>
          <a:stretch/>
        </p:blipFill>
        <p:spPr>
          <a:xfrm>
            <a:off x="9471086" y="2402007"/>
            <a:ext cx="2716365" cy="446281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33"/>
          <p:cNvSpPr txBox="1">
            <a:spLocks noGrp="1"/>
          </p:cNvSpPr>
          <p:nvPr>
            <p:ph type="body" idx="1"/>
          </p:nvPr>
        </p:nvSpPr>
        <p:spPr>
          <a:xfrm>
            <a:off x="983954" y="553663"/>
            <a:ext cx="5825919" cy="216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6" name="Google Shape;46;p33"/>
          <p:cNvSpPr txBox="1"/>
          <p:nvPr/>
        </p:nvSpPr>
        <p:spPr>
          <a:xfrm>
            <a:off x="349025" y="223930"/>
            <a:ext cx="86214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ru-RU" sz="9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”</a:t>
            </a:r>
            <a:endParaRPr sz="96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" name="Google Shape;47;p33"/>
          <p:cNvSpPr txBox="1"/>
          <p:nvPr/>
        </p:nvSpPr>
        <p:spPr>
          <a:xfrm>
            <a:off x="987942" y="6432481"/>
            <a:ext cx="308759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fondpotanin.ru</a:t>
            </a:r>
            <a:endParaRPr sz="10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итульный слайд раздела">
  <p:cSld name="4_Титульный слайд раздела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34"/>
          <p:cNvPicPr preferRelativeResize="0"/>
          <p:nvPr/>
        </p:nvPicPr>
        <p:blipFill rotWithShape="1">
          <a:blip r:embed="rId2">
            <a:alphaModFix/>
          </a:blip>
          <a:srcRect r="22103" b="9840"/>
          <a:stretch/>
        </p:blipFill>
        <p:spPr>
          <a:xfrm>
            <a:off x="4106956" y="0"/>
            <a:ext cx="8080496" cy="686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495" y="-6824"/>
            <a:ext cx="12202945" cy="686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4"/>
          <p:cNvPicPr preferRelativeResize="0"/>
          <p:nvPr/>
        </p:nvPicPr>
        <p:blipFill rotWithShape="1">
          <a:blip r:embed="rId4">
            <a:alphaModFix/>
          </a:blip>
          <a:srcRect l="-1340" t="6568" r="28692" b="43529"/>
          <a:stretch/>
        </p:blipFill>
        <p:spPr>
          <a:xfrm>
            <a:off x="4148051" y="3442648"/>
            <a:ext cx="4436391" cy="342217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34"/>
          <p:cNvSpPr txBox="1"/>
          <p:nvPr/>
        </p:nvSpPr>
        <p:spPr>
          <a:xfrm>
            <a:off x="992775" y="5599612"/>
            <a:ext cx="3439888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ПРОГРАММА ПОДДЕРЖКИ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ПРОЕКТОВ РАЗВИТИЯ ГОСУДАРСТВЕННОГО ЭРМИТАЖА</a:t>
            </a:r>
            <a:endParaRPr sz="15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" name="Google Shape;53;p34"/>
          <p:cNvSpPr txBox="1">
            <a:spLocks noGrp="1"/>
          </p:cNvSpPr>
          <p:nvPr>
            <p:ph type="body" idx="1"/>
          </p:nvPr>
        </p:nvSpPr>
        <p:spPr>
          <a:xfrm>
            <a:off x="983955" y="559733"/>
            <a:ext cx="5071281" cy="169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Перебивочный имиджевый слайд программы">
  <p:cSld name="5_Перебивочный имиджевый слайд программы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35"/>
          <p:cNvPicPr preferRelativeResize="0"/>
          <p:nvPr/>
        </p:nvPicPr>
        <p:blipFill rotWithShape="1">
          <a:blip r:embed="rId2">
            <a:alphaModFix/>
          </a:blip>
          <a:srcRect r="22103" b="9840"/>
          <a:stretch/>
        </p:blipFill>
        <p:spPr>
          <a:xfrm>
            <a:off x="4106956" y="0"/>
            <a:ext cx="8080496" cy="686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495" y="-6824"/>
            <a:ext cx="12202945" cy="686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35"/>
          <p:cNvPicPr preferRelativeResize="0"/>
          <p:nvPr/>
        </p:nvPicPr>
        <p:blipFill rotWithShape="1">
          <a:blip r:embed="rId4">
            <a:alphaModFix/>
          </a:blip>
          <a:srcRect l="-1340" t="6568" r="28692" b="43529"/>
          <a:stretch/>
        </p:blipFill>
        <p:spPr>
          <a:xfrm>
            <a:off x="4148051" y="3442648"/>
            <a:ext cx="4436391" cy="342217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35"/>
          <p:cNvSpPr txBox="1">
            <a:spLocks noGrp="1"/>
          </p:cNvSpPr>
          <p:nvPr>
            <p:ph type="body" idx="1"/>
          </p:nvPr>
        </p:nvSpPr>
        <p:spPr>
          <a:xfrm>
            <a:off x="983955" y="553663"/>
            <a:ext cx="5849982" cy="216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9" name="Google Shape;59;p35"/>
          <p:cNvSpPr txBox="1"/>
          <p:nvPr/>
        </p:nvSpPr>
        <p:spPr>
          <a:xfrm>
            <a:off x="349025" y="223930"/>
            <a:ext cx="86214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ru-RU" sz="9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”</a:t>
            </a:r>
            <a:endParaRPr sz="96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0" name="Google Shape;60;p35"/>
          <p:cNvSpPr txBox="1"/>
          <p:nvPr/>
        </p:nvSpPr>
        <p:spPr>
          <a:xfrm>
            <a:off x="987942" y="6432481"/>
            <a:ext cx="308759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fondpotanin.ru</a:t>
            </a:r>
            <a:endParaRPr sz="10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Перебивочный имиджевый слайд программы">
  <p:cSld name="7_Перебивочный имиджевый слайд программы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36"/>
          <p:cNvPicPr preferRelativeResize="0"/>
          <p:nvPr/>
        </p:nvPicPr>
        <p:blipFill rotWithShape="1">
          <a:blip r:embed="rId2">
            <a:alphaModFix/>
          </a:blip>
          <a:srcRect r="22103" b="9840"/>
          <a:stretch/>
        </p:blipFill>
        <p:spPr>
          <a:xfrm>
            <a:off x="4106956" y="0"/>
            <a:ext cx="8080496" cy="686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495" y="0"/>
            <a:ext cx="12215075" cy="68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36"/>
          <p:cNvSpPr txBox="1">
            <a:spLocks noGrp="1"/>
          </p:cNvSpPr>
          <p:nvPr>
            <p:ph type="body" idx="1"/>
          </p:nvPr>
        </p:nvSpPr>
        <p:spPr>
          <a:xfrm>
            <a:off x="983955" y="553663"/>
            <a:ext cx="5845470" cy="216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5" name="Google Shape;65;p36"/>
          <p:cNvSpPr txBox="1"/>
          <p:nvPr/>
        </p:nvSpPr>
        <p:spPr>
          <a:xfrm>
            <a:off x="349025" y="223930"/>
            <a:ext cx="86214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ru-RU" sz="9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”</a:t>
            </a:r>
            <a:endParaRPr sz="96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" name="Google Shape;66;p36"/>
          <p:cNvSpPr txBox="1"/>
          <p:nvPr/>
        </p:nvSpPr>
        <p:spPr>
          <a:xfrm>
            <a:off x="987942" y="6432481"/>
            <a:ext cx="308759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fondpotanin.ru</a:t>
            </a:r>
            <a:endParaRPr sz="10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museum@fondpotanin.ru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museum.volunteer@mail.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dpotanin.ru/competitions/muzeynyy-volonte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"/>
          <p:cNvSpPr txBox="1">
            <a:spLocks noGrp="1"/>
          </p:cNvSpPr>
          <p:nvPr>
            <p:ph type="body" idx="1"/>
          </p:nvPr>
        </p:nvSpPr>
        <p:spPr>
          <a:xfrm>
            <a:off x="538618" y="1691014"/>
            <a:ext cx="5285985" cy="2317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</a:pPr>
            <a:r>
              <a:rPr lang="ru-RU" sz="2800"/>
              <a:t>ПРИНЦИПЫ И ПРАВИЛА КОНКУРСА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</a:pPr>
            <a:r>
              <a:rPr lang="ru-RU" sz="2800"/>
              <a:t>«МУЗЕЙНЫЙ ВОЛОНТЁР»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</a:pPr>
            <a:r>
              <a:rPr lang="ru-RU" sz="280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</a:pPr>
            <a:r>
              <a:rPr lang="ru-RU" sz="2800"/>
              <a:t>КАК ПОДАТЬ ЗАЯВКУ?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</a:pP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ahoma"/>
              <a:buNone/>
            </a:pPr>
            <a:r>
              <a:rPr lang="ru-RU" sz="1600" i="1"/>
              <a:t>ВЕБИНАР ПРОВОДИТСЯ ОПЕРАТОРОМ КОНКУРСА - АССОЦИАЦИЕЙ МЕНЕДЖЕРОВ КУЛЬТУРЫ</a:t>
            </a:r>
            <a:endParaRPr sz="1600" i="1"/>
          </a:p>
        </p:txBody>
      </p:sp>
      <p:pic>
        <p:nvPicPr>
          <p:cNvPr id="267" name="Google Shape;26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492" y="341628"/>
            <a:ext cx="2959100" cy="1096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cf19551924_0_13"/>
          <p:cNvSpPr txBox="1">
            <a:spLocks noGrp="1"/>
          </p:cNvSpPr>
          <p:nvPr>
            <p:ph type="body" idx="1"/>
          </p:nvPr>
        </p:nvSpPr>
        <p:spPr>
          <a:xfrm>
            <a:off x="1014400" y="121750"/>
            <a:ext cx="9818100" cy="13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Специальная программа для победителей – 2020</a:t>
            </a:r>
            <a:endParaRPr sz="2800" b="1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В условиях пандемии COVID-19</a:t>
            </a:r>
            <a:endParaRPr sz="2800" b="1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endParaRPr sz="2800" b="1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3" name="Google Shape;373;gcf19551924_0_13"/>
          <p:cNvSpPr txBox="1"/>
          <p:nvPr/>
        </p:nvSpPr>
        <p:spPr>
          <a:xfrm>
            <a:off x="1014399" y="1239550"/>
            <a:ext cx="5546100" cy="849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 smtClean="0">
              <a:solidFill>
                <a:schemeClr val="accent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Вместе </a:t>
            </a:r>
            <a:r>
              <a:rPr lang="ru-RU" sz="1800" b="1" dirty="0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с победителями и для победителей</a:t>
            </a:r>
            <a:endParaRPr sz="1800" b="1" dirty="0">
              <a:solidFill>
                <a:schemeClr val="accent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4" name="Google Shape;374;gcf19551924_0_13"/>
          <p:cNvSpPr txBox="1"/>
          <p:nvPr/>
        </p:nvSpPr>
        <p:spPr>
          <a:xfrm>
            <a:off x="1138325" y="2100325"/>
            <a:ext cx="6026100" cy="233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25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Снят документальный веб-сериал </a:t>
            </a:r>
            <a:endParaRPr sz="1800" b="1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«</a:t>
            </a:r>
            <a:r>
              <a:rPr lang="ru-RU" sz="1800" b="1" i="1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15 </a:t>
            </a:r>
            <a:r>
              <a:rPr lang="ru-RU" sz="1800" b="1" i="1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историй </a:t>
            </a:r>
            <a:r>
              <a:rPr lang="ru-RU" sz="1800" b="1" i="1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в</a:t>
            </a:r>
            <a:r>
              <a:rPr lang="ru-RU" sz="1800" b="1" i="1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заимности</a:t>
            </a:r>
            <a:r>
              <a:rPr lang="ru-RU" sz="1800" b="1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»</a:t>
            </a:r>
            <a:endParaRPr sz="1800" b="1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Каждая серия рассказывает о том, как волонтёр и музей находят общий язык и что делает их взаимоотношения надёжными, долговременными и </a:t>
            </a:r>
            <a:r>
              <a:rPr lang="ru-RU" sz="1800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вдохновлящими</a:t>
            </a:r>
            <a:r>
              <a:rPr lang="ru-RU" sz="180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1400" b="0" i="0" u="none" strike="noStrike" cap="non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375" name="Google Shape;375;gcf19551924_0_13"/>
          <p:cNvSpPr txBox="1"/>
          <p:nvPr/>
        </p:nvSpPr>
        <p:spPr>
          <a:xfrm>
            <a:off x="7277700" y="763950"/>
            <a:ext cx="4524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ru-RU" b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www.museum-volunteer-society.fondpotanin.ru</a:t>
            </a:r>
            <a:endParaRPr sz="1400" b="1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6" name="Google Shape;376;gcf19551924_0_13"/>
          <p:cNvSpPr/>
          <p:nvPr/>
        </p:nvSpPr>
        <p:spPr>
          <a:xfrm rot="10800000" flipH="1">
            <a:off x="7361050" y="1113800"/>
            <a:ext cx="4357301" cy="13800"/>
          </a:xfrm>
          <a:custGeom>
            <a:avLst/>
            <a:gdLst/>
            <a:ahLst/>
            <a:cxnLst/>
            <a:rect l="l" t="t" r="r" b="b"/>
            <a:pathLst>
              <a:path w="3564254" h="120000" extrusionOk="0">
                <a:moveTo>
                  <a:pt x="0" y="0"/>
                </a:moveTo>
                <a:lnTo>
                  <a:pt x="3564001" y="0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7" name="Google Shape;377;gcf19551924_0_13"/>
          <p:cNvSpPr/>
          <p:nvPr/>
        </p:nvSpPr>
        <p:spPr>
          <a:xfrm rot="10800000" flipH="1">
            <a:off x="7361050" y="3643463"/>
            <a:ext cx="4357301" cy="13800"/>
          </a:xfrm>
          <a:custGeom>
            <a:avLst/>
            <a:gdLst/>
            <a:ahLst/>
            <a:cxnLst/>
            <a:rect l="l" t="t" r="r" b="b"/>
            <a:pathLst>
              <a:path w="3564254" h="120000" extrusionOk="0">
                <a:moveTo>
                  <a:pt x="0" y="0"/>
                </a:moveTo>
                <a:lnTo>
                  <a:pt x="3564001" y="0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8" name="Google Shape;378;gcf19551924_0_13"/>
          <p:cNvSpPr/>
          <p:nvPr/>
        </p:nvSpPr>
        <p:spPr>
          <a:xfrm rot="10800000" flipH="1">
            <a:off x="7361050" y="6229000"/>
            <a:ext cx="4357301" cy="13800"/>
          </a:xfrm>
          <a:custGeom>
            <a:avLst/>
            <a:gdLst/>
            <a:ahLst/>
            <a:cxnLst/>
            <a:rect l="l" t="t" r="r" b="b"/>
            <a:pathLst>
              <a:path w="3564254" h="120000" extrusionOk="0">
                <a:moveTo>
                  <a:pt x="0" y="0"/>
                </a:moveTo>
                <a:lnTo>
                  <a:pt x="3564001" y="0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79" name="Google Shape;379;gcf19551924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1050" y="1169651"/>
            <a:ext cx="4357299" cy="2450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gcf19551924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1050" y="3717648"/>
            <a:ext cx="4357290" cy="245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cf19551924_0_18"/>
          <p:cNvSpPr txBox="1"/>
          <p:nvPr/>
        </p:nvSpPr>
        <p:spPr>
          <a:xfrm>
            <a:off x="1052200" y="2258125"/>
            <a:ext cx="5470500" cy="3593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25" rIns="0" bIns="0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Записаны </a:t>
            </a:r>
            <a:r>
              <a:rPr lang="ru-RU" sz="1800" b="1" i="1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15  </a:t>
            </a:r>
            <a:r>
              <a:rPr lang="ru-RU" sz="1800" b="1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«</a:t>
            </a:r>
            <a:r>
              <a:rPr lang="ru-RU" sz="1800" b="1" i="1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в</a:t>
            </a:r>
            <a:r>
              <a:rPr lang="ru-RU" sz="1800" b="1" i="1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олонтерских историй</a:t>
            </a:r>
            <a:r>
              <a:rPr lang="ru-RU" sz="1800" b="1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» </a:t>
            </a:r>
            <a:endParaRPr sz="1800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Высказывания «от первого лица», в которых победители делятся воспоминаниями о том, что привело их в музей, и размышлениями, почему </a:t>
            </a:r>
            <a:r>
              <a:rPr lang="ru-RU" sz="1800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волонтерство</a:t>
            </a:r>
            <a:r>
              <a:rPr lang="ru-RU" sz="180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стало важной частью их жизни</a:t>
            </a:r>
            <a:r>
              <a:rPr lang="ru-RU" sz="1800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ru-RU" sz="1800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  <a:p>
            <a:pPr>
              <a:lnSpc>
                <a:spcPct val="120000"/>
              </a:lnSpc>
              <a:buSzPts val="1800"/>
            </a:pPr>
            <a:r>
              <a:rPr lang="ru-RU" sz="1800" b="1" i="1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Проведена образовательная онлайн-программа: лекции и тренинги по запросам волонтеров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gcf19551924_0_18"/>
          <p:cNvSpPr txBox="1"/>
          <p:nvPr/>
        </p:nvSpPr>
        <p:spPr>
          <a:xfrm>
            <a:off x="7287088" y="747025"/>
            <a:ext cx="4524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ru-RU" b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www.museum-volunteer-society.fondpotanin.ru</a:t>
            </a:r>
            <a:endParaRPr sz="1400" b="1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8" name="Google Shape;388;gcf19551924_0_18"/>
          <p:cNvSpPr/>
          <p:nvPr/>
        </p:nvSpPr>
        <p:spPr>
          <a:xfrm rot="10800000" flipH="1">
            <a:off x="7115625" y="583567"/>
            <a:ext cx="4838475" cy="529800"/>
          </a:xfrm>
          <a:custGeom>
            <a:avLst/>
            <a:gdLst/>
            <a:ahLst/>
            <a:cxnLst/>
            <a:rect l="l" t="t" r="r" b="b"/>
            <a:pathLst>
              <a:path w="3564254" h="120000" extrusionOk="0">
                <a:moveTo>
                  <a:pt x="0" y="0"/>
                </a:moveTo>
                <a:lnTo>
                  <a:pt x="3564001" y="0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9" name="Google Shape;389;gcf19551924_0_18"/>
          <p:cNvSpPr txBox="1">
            <a:spLocks noGrp="1"/>
          </p:cNvSpPr>
          <p:nvPr>
            <p:ph type="body" idx="1"/>
          </p:nvPr>
        </p:nvSpPr>
        <p:spPr>
          <a:xfrm>
            <a:off x="1048870" y="121750"/>
            <a:ext cx="9783629" cy="13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Специальная программа для победителей – 2020</a:t>
            </a:r>
            <a:endParaRPr sz="2800" b="1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В условиях пандемии COVID-19</a:t>
            </a:r>
            <a:endParaRPr sz="2800" b="1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endParaRPr sz="2800" b="1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0" name="Google Shape;390;gcf19551924_0_18"/>
          <p:cNvSpPr txBox="1"/>
          <p:nvPr/>
        </p:nvSpPr>
        <p:spPr>
          <a:xfrm>
            <a:off x="1014399" y="1239550"/>
            <a:ext cx="5546100" cy="849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 smtClean="0">
              <a:solidFill>
                <a:schemeClr val="accent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Вместе </a:t>
            </a:r>
            <a:r>
              <a:rPr lang="ru-RU" sz="1800" b="1" dirty="0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с победителями и для победителей</a:t>
            </a:r>
            <a:endParaRPr sz="1800" b="1" dirty="0">
              <a:solidFill>
                <a:schemeClr val="accent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91" name="Google Shape;391;gcf19551924_0_18"/>
          <p:cNvPicPr preferRelativeResize="0"/>
          <p:nvPr/>
        </p:nvPicPr>
        <p:blipFill rotWithShape="1">
          <a:blip r:embed="rId3">
            <a:alphaModFix/>
          </a:blip>
          <a:srcRect l="6624" t="39527" r="28934" b="7754"/>
          <a:stretch/>
        </p:blipFill>
        <p:spPr>
          <a:xfrm>
            <a:off x="7110888" y="1170838"/>
            <a:ext cx="4904900" cy="225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gcf19551924_0_18"/>
          <p:cNvPicPr preferRelativeResize="0"/>
          <p:nvPr/>
        </p:nvPicPr>
        <p:blipFill rotWithShape="1">
          <a:blip r:embed="rId4">
            <a:alphaModFix/>
          </a:blip>
          <a:srcRect l="6035" t="31680" r="28711" b="13576"/>
          <a:stretch/>
        </p:blipFill>
        <p:spPr>
          <a:xfrm>
            <a:off x="7024988" y="3484363"/>
            <a:ext cx="5048224" cy="2394549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gcf19551924_0_18"/>
          <p:cNvSpPr/>
          <p:nvPr/>
        </p:nvSpPr>
        <p:spPr>
          <a:xfrm rot="10800000" flipH="1">
            <a:off x="7115625" y="5349092"/>
            <a:ext cx="4838475" cy="529800"/>
          </a:xfrm>
          <a:custGeom>
            <a:avLst/>
            <a:gdLst/>
            <a:ahLst/>
            <a:cxnLst/>
            <a:rect l="l" t="t" r="r" b="b"/>
            <a:pathLst>
              <a:path w="3564254" h="120000" extrusionOk="0">
                <a:moveTo>
                  <a:pt x="0" y="0"/>
                </a:moveTo>
                <a:lnTo>
                  <a:pt x="3564001" y="0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cf19551924_0_0"/>
          <p:cNvSpPr txBox="1">
            <a:spLocks noGrp="1"/>
          </p:cNvSpPr>
          <p:nvPr>
            <p:ph type="body" idx="1"/>
          </p:nvPr>
        </p:nvSpPr>
        <p:spPr>
          <a:xfrm>
            <a:off x="1018271" y="518325"/>
            <a:ext cx="5951100" cy="4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МУЗЕЙ-ВОЛОНТЕР-ОБЩЕСТВО</a:t>
            </a:r>
            <a:endParaRPr sz="2800" b="1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0" name="Google Shape;400;gcf19551924_0_0"/>
          <p:cNvSpPr txBox="1"/>
          <p:nvPr/>
        </p:nvSpPr>
        <p:spPr>
          <a:xfrm>
            <a:off x="1018275" y="1017825"/>
            <a:ext cx="6167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ru-RU" sz="1800" b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www.museum-volunteer-society.fondpotanin.ru</a:t>
            </a:r>
            <a:endParaRPr sz="1800"/>
          </a:p>
        </p:txBody>
      </p:sp>
      <p:sp>
        <p:nvSpPr>
          <p:cNvPr id="401" name="Google Shape;401;gcf19551924_0_0"/>
          <p:cNvSpPr txBox="1"/>
          <p:nvPr/>
        </p:nvSpPr>
        <p:spPr>
          <a:xfrm>
            <a:off x="1085625" y="1603125"/>
            <a:ext cx="6032400" cy="1285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25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ru-RU" sz="1800" b="1" dirty="0" smtClean="0">
              <a:solidFill>
                <a:schemeClr val="accent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ru-RU" sz="1800" b="1" dirty="0">
              <a:solidFill>
                <a:schemeClr val="accent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dirty="0" smtClean="0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На </a:t>
            </a:r>
            <a:r>
              <a:rPr lang="ru-RU" sz="1800" b="1" dirty="0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сайте представлены:</a:t>
            </a:r>
            <a:endParaRPr sz="1400" b="1" i="0" u="none" strike="noStrike" cap="none" dirty="0">
              <a:solidFill>
                <a:schemeClr val="accent6"/>
              </a:solidFill>
            </a:endParaRPr>
          </a:p>
        </p:txBody>
      </p:sp>
      <p:pic>
        <p:nvPicPr>
          <p:cNvPr id="402" name="Google Shape;402;gcf19551924_0_0"/>
          <p:cNvPicPr preferRelativeResize="0"/>
          <p:nvPr/>
        </p:nvPicPr>
        <p:blipFill rotWithShape="1">
          <a:blip r:embed="rId3">
            <a:alphaModFix/>
          </a:blip>
          <a:srcRect t="4614" r="882" b="5254"/>
          <a:stretch/>
        </p:blipFill>
        <p:spPr>
          <a:xfrm>
            <a:off x="6117750" y="1938750"/>
            <a:ext cx="6074250" cy="3105343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gcf19551924_0_0"/>
          <p:cNvSpPr txBox="1"/>
          <p:nvPr/>
        </p:nvSpPr>
        <p:spPr>
          <a:xfrm>
            <a:off x="944475" y="2970825"/>
            <a:ext cx="6167100" cy="1757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25" rIns="0" bIns="0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Tahoma"/>
              <a:buChar char="▪"/>
            </a:pPr>
            <a:r>
              <a:rPr lang="ru-RU" sz="180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Аналитический обзор «Музей – волонтер – общество: практика и перспективы»</a:t>
            </a:r>
            <a:endParaRPr sz="1800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ahoma"/>
              <a:buChar char="▪"/>
            </a:pPr>
            <a:r>
              <a:rPr lang="ru-RU" sz="180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Веб-сериал «15 историй взаимности»</a:t>
            </a:r>
            <a:endParaRPr sz="1800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ahoma"/>
              <a:buChar char="▪"/>
            </a:pPr>
            <a:r>
              <a:rPr lang="ru-RU" sz="180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Волонтерские истории</a:t>
            </a:r>
            <a:endParaRPr sz="1800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ahoma"/>
              <a:buChar char="▪"/>
            </a:pPr>
            <a:r>
              <a:rPr lang="ru-RU" sz="180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Практики музеев</a:t>
            </a:r>
            <a:endParaRPr sz="1800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9"/>
          <p:cNvSpPr/>
          <p:nvPr/>
        </p:nvSpPr>
        <p:spPr>
          <a:xfrm>
            <a:off x="957382" y="754602"/>
            <a:ext cx="9985248" cy="559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Где?</a:t>
            </a:r>
            <a:r>
              <a:rPr lang="ru-RU" sz="1800" b="0" i="0" u="none" strike="noStrike" cap="non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 Москве, Туле и Тульской области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Когда?</a:t>
            </a:r>
            <a:r>
              <a:rPr lang="ru-RU" sz="1800" b="0" i="0" u="none" strike="noStrike" cap="non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 июле 2021 года (предположительно 7-11 июля)</a:t>
            </a: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(Не более 15 победителей)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Форма поддержки:</a:t>
            </a:r>
            <a:r>
              <a:rPr lang="ru-RU" sz="1800" b="0" i="0" u="none" strike="noStrike" cap="non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смешанная форма поддержки – грант до 150 тысяч рублей для каждого победителя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Что даёт специальная программа: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ru-RU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новые знания и обмен опытом, дружеское общение;</a:t>
            </a: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ru-RU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участие в церемонии награждения победителей конкурса Благотворительного фонда Владимира Потанина;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ru-RU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посещение московских и тульских музеев и музеев-заповедников,</a:t>
            </a: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ru-RU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встречи с руководителями музеев, координаторами волонтерских программ и волонтерами;</a:t>
            </a: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ru-RU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прогулку по Музейному кварталу в Туле;</a:t>
            </a: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ru-RU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свободный культурный досуг и новые впечатления.</a:t>
            </a: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5" name="Google Shape;355;p9"/>
          <p:cNvSpPr txBox="1"/>
          <p:nvPr/>
        </p:nvSpPr>
        <p:spPr>
          <a:xfrm>
            <a:off x="957382" y="162524"/>
            <a:ext cx="9650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СПЕЦИАЛЬНАЯ ПРОГРАММА ДЛЯ ПОБЕДИТЕЛЕЙ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1"/>
          <p:cNvSpPr/>
          <p:nvPr/>
        </p:nvSpPr>
        <p:spPr>
          <a:xfrm>
            <a:off x="989150" y="384954"/>
            <a:ext cx="10107168" cy="580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ru-RU"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ЧТО ТАКОЕ СМЕШАННАЯ ФОРМА ПОДДЕРЖКИ?</a:t>
            </a: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Tahoma"/>
              <a:buNone/>
            </a:pPr>
            <a:r>
              <a:rPr lang="ru-RU" sz="1800" b="0" i="0" u="none" strike="noStrike" cap="non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(Натуральная форма + денежная форма)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</a:pPr>
            <a:endParaRPr sz="16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Для того, чтобы победитель мог принять участие в специальной программе,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ему предоставляются: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Tahoma"/>
              <a:buNone/>
            </a:pPr>
            <a:r>
              <a:rPr lang="ru-RU" sz="1800" b="1" i="0" u="none" strike="noStrike" cap="non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в натуральной форме: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ru-RU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проживание в гостинице;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ru-RU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культурно-познавательные мероприятия</a:t>
            </a: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Tahoma"/>
              <a:buNone/>
            </a:pPr>
            <a:r>
              <a:rPr lang="ru-RU" sz="1800" b="1" i="0" u="none" strike="noStrike" cap="non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в денежной форме:</a:t>
            </a:r>
            <a:endParaRPr sz="1800" b="0" i="0" u="none" strike="noStrike" cap="none">
              <a:solidFill>
                <a:schemeClr val="accent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ru-RU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проезд от места проживания в Москву и обратно;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ru-RU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питание (суточные расходы);</a:t>
            </a: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ru-RU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организационные расходы (приобретение тематической литературы, оформление платной подписки на тематические периодические издания, электронные библиотеки (на период не более 1 года), приобретение билетов в учреждения культуры (в часы свободного досуга в поездке), которые связаны с участием в специальной программе.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2"/>
          <p:cNvSpPr/>
          <p:nvPr/>
        </p:nvSpPr>
        <p:spPr>
          <a:xfrm>
            <a:off x="8344235" y="1925933"/>
            <a:ext cx="2784030" cy="985531"/>
          </a:xfrm>
          <a:custGeom>
            <a:avLst/>
            <a:gdLst/>
            <a:ahLst/>
            <a:cxnLst/>
            <a:rect l="l" t="t" r="r" b="b"/>
            <a:pathLst>
              <a:path w="2551717" h="1093590" extrusionOk="0">
                <a:moveTo>
                  <a:pt x="0" y="0"/>
                </a:moveTo>
                <a:lnTo>
                  <a:pt x="2212256" y="0"/>
                </a:lnTo>
                <a:lnTo>
                  <a:pt x="2551717" y="546795"/>
                </a:lnTo>
                <a:lnTo>
                  <a:pt x="2205106" y="1093590"/>
                </a:lnTo>
                <a:lnTo>
                  <a:pt x="0" y="1093590"/>
                </a:lnTo>
                <a:lnTo>
                  <a:pt x="348079" y="5544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242C2F"/>
                </a:solidFill>
                <a:latin typeface="Tahoma"/>
                <a:ea typeface="Tahoma"/>
                <a:cs typeface="Tahoma"/>
                <a:sym typeface="Tahoma"/>
              </a:rPr>
              <a:t>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2"/>
          <p:cNvSpPr/>
          <p:nvPr/>
        </p:nvSpPr>
        <p:spPr>
          <a:xfrm>
            <a:off x="1036091" y="4174538"/>
            <a:ext cx="2547420" cy="1024479"/>
          </a:xfrm>
          <a:custGeom>
            <a:avLst/>
            <a:gdLst/>
            <a:ahLst/>
            <a:cxnLst/>
            <a:rect l="l" t="t" r="r" b="b"/>
            <a:pathLst>
              <a:path w="2515970" h="929233" extrusionOk="0">
                <a:moveTo>
                  <a:pt x="0" y="0"/>
                </a:moveTo>
                <a:lnTo>
                  <a:pt x="2143563" y="0"/>
                </a:lnTo>
                <a:lnTo>
                  <a:pt x="2515970" y="464617"/>
                </a:lnTo>
                <a:lnTo>
                  <a:pt x="2143563" y="929233"/>
                </a:lnTo>
                <a:lnTo>
                  <a:pt x="0" y="92923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endParaRPr sz="12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5" name="Google Shape;415;p12"/>
          <p:cNvSpPr txBox="1">
            <a:spLocks noGrp="1"/>
          </p:cNvSpPr>
          <p:nvPr>
            <p:ph type="body" idx="1"/>
          </p:nvPr>
        </p:nvSpPr>
        <p:spPr>
          <a:xfrm>
            <a:off x="1083985" y="790508"/>
            <a:ext cx="8020358" cy="470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ru-RU" sz="2800"/>
              <a:t>ПОРЯДОК ДЕЙСТВИЙ</a:t>
            </a:r>
            <a:endParaRPr sz="2800"/>
          </a:p>
        </p:txBody>
      </p:sp>
      <p:sp>
        <p:nvSpPr>
          <p:cNvPr id="416" name="Google Shape;416;p12"/>
          <p:cNvSpPr/>
          <p:nvPr/>
        </p:nvSpPr>
        <p:spPr>
          <a:xfrm>
            <a:off x="1036090" y="1916533"/>
            <a:ext cx="2468875" cy="985531"/>
          </a:xfrm>
          <a:custGeom>
            <a:avLst/>
            <a:gdLst/>
            <a:ahLst/>
            <a:cxnLst/>
            <a:rect l="l" t="t" r="r" b="b"/>
            <a:pathLst>
              <a:path w="2515970" h="929233" extrusionOk="0">
                <a:moveTo>
                  <a:pt x="0" y="0"/>
                </a:moveTo>
                <a:lnTo>
                  <a:pt x="2143563" y="0"/>
                </a:lnTo>
                <a:lnTo>
                  <a:pt x="2515970" y="464617"/>
                </a:lnTo>
                <a:lnTo>
                  <a:pt x="2143563" y="929233"/>
                </a:lnTo>
                <a:lnTo>
                  <a:pt x="0" y="92923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endParaRPr sz="1100" b="1" i="0" u="none" strike="noStrike" cap="non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7" name="Google Shape;417;p12"/>
          <p:cNvSpPr txBox="1"/>
          <p:nvPr/>
        </p:nvSpPr>
        <p:spPr>
          <a:xfrm>
            <a:off x="1161393" y="2095454"/>
            <a:ext cx="20712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Внимательно </a:t>
            </a:r>
            <a:r>
              <a:rPr lang="ru-RU"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изучите </a:t>
            </a:r>
            <a:r>
              <a:rPr lang="ru-RU"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«Принципы и правила» проведения конкурса</a:t>
            </a:r>
            <a:endParaRPr sz="12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8" name="Google Shape;418;p12"/>
          <p:cNvSpPr/>
          <p:nvPr/>
        </p:nvSpPr>
        <p:spPr>
          <a:xfrm>
            <a:off x="3327463" y="1907651"/>
            <a:ext cx="2546786" cy="985531"/>
          </a:xfrm>
          <a:custGeom>
            <a:avLst/>
            <a:gdLst/>
            <a:ahLst/>
            <a:cxnLst/>
            <a:rect l="l" t="t" r="r" b="b"/>
            <a:pathLst>
              <a:path w="2551717" h="1093590" extrusionOk="0">
                <a:moveTo>
                  <a:pt x="0" y="0"/>
                </a:moveTo>
                <a:lnTo>
                  <a:pt x="2212256" y="0"/>
                </a:lnTo>
                <a:lnTo>
                  <a:pt x="2551717" y="546795"/>
                </a:lnTo>
                <a:lnTo>
                  <a:pt x="2205106" y="1093590"/>
                </a:lnTo>
                <a:lnTo>
                  <a:pt x="0" y="1093590"/>
                </a:lnTo>
                <a:lnTo>
                  <a:pt x="348079" y="5544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242C2F"/>
                </a:solidFill>
                <a:latin typeface="Tahoma"/>
                <a:ea typeface="Tahoma"/>
                <a:cs typeface="Tahoma"/>
                <a:sym typeface="Tahoma"/>
              </a:rPr>
              <a:t>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2"/>
          <p:cNvSpPr txBox="1"/>
          <p:nvPr/>
        </p:nvSpPr>
        <p:spPr>
          <a:xfrm>
            <a:off x="3648588" y="2187925"/>
            <a:ext cx="2301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Выберите</a:t>
            </a:r>
            <a:r>
              <a:rPr lang="ru-RU"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для себя подходящую номинацию</a:t>
            </a:r>
            <a:endParaRPr sz="12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0" name="Google Shape;420;p12"/>
          <p:cNvSpPr/>
          <p:nvPr/>
        </p:nvSpPr>
        <p:spPr>
          <a:xfrm>
            <a:off x="5781702" y="1911637"/>
            <a:ext cx="2706953" cy="985531"/>
          </a:xfrm>
          <a:custGeom>
            <a:avLst/>
            <a:gdLst/>
            <a:ahLst/>
            <a:cxnLst/>
            <a:rect l="l" t="t" r="r" b="b"/>
            <a:pathLst>
              <a:path w="2551717" h="1093590" extrusionOk="0">
                <a:moveTo>
                  <a:pt x="0" y="0"/>
                </a:moveTo>
                <a:lnTo>
                  <a:pt x="2212256" y="0"/>
                </a:lnTo>
                <a:lnTo>
                  <a:pt x="2551717" y="546795"/>
                </a:lnTo>
                <a:lnTo>
                  <a:pt x="2205106" y="1093590"/>
                </a:lnTo>
                <a:lnTo>
                  <a:pt x="0" y="1093590"/>
                </a:lnTo>
                <a:lnTo>
                  <a:pt x="348079" y="5544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242C2F"/>
                </a:solidFill>
                <a:latin typeface="Tahoma"/>
                <a:ea typeface="Tahoma"/>
                <a:cs typeface="Tahoma"/>
                <a:sym typeface="Tahoma"/>
              </a:rPr>
              <a:t>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12"/>
          <p:cNvSpPr/>
          <p:nvPr/>
        </p:nvSpPr>
        <p:spPr>
          <a:xfrm>
            <a:off x="8691101" y="2123279"/>
            <a:ext cx="2362800" cy="59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Посмотрите </a:t>
            </a:r>
            <a:r>
              <a:rPr lang="ru-RU"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онлайн-заявку «Музейный волонтер 2021» в режиме ознакомления</a:t>
            </a:r>
            <a:endParaRPr sz="12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2" name="Google Shape;422;p12"/>
          <p:cNvSpPr txBox="1"/>
          <p:nvPr/>
        </p:nvSpPr>
        <p:spPr>
          <a:xfrm>
            <a:off x="6260400" y="2095532"/>
            <a:ext cx="16977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Зарегистрируйте </a:t>
            </a:r>
            <a:r>
              <a:rPr lang="ru-RU"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личный кабинет на портале Фонда</a:t>
            </a:r>
            <a:endParaRPr sz="12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3" name="Google Shape;423;p12"/>
          <p:cNvSpPr/>
          <p:nvPr/>
        </p:nvSpPr>
        <p:spPr>
          <a:xfrm>
            <a:off x="3385530" y="4194750"/>
            <a:ext cx="2786615" cy="985531"/>
          </a:xfrm>
          <a:custGeom>
            <a:avLst/>
            <a:gdLst/>
            <a:ahLst/>
            <a:cxnLst/>
            <a:rect l="l" t="t" r="r" b="b"/>
            <a:pathLst>
              <a:path w="2551717" h="1093590" extrusionOk="0">
                <a:moveTo>
                  <a:pt x="0" y="0"/>
                </a:moveTo>
                <a:lnTo>
                  <a:pt x="2212256" y="0"/>
                </a:lnTo>
                <a:lnTo>
                  <a:pt x="2551717" y="546795"/>
                </a:lnTo>
                <a:lnTo>
                  <a:pt x="2205106" y="1093590"/>
                </a:lnTo>
                <a:lnTo>
                  <a:pt x="0" y="1093590"/>
                </a:lnTo>
                <a:lnTo>
                  <a:pt x="348079" y="5544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242C2F"/>
                </a:solidFill>
                <a:latin typeface="Tahoma"/>
                <a:ea typeface="Tahoma"/>
                <a:cs typeface="Tahoma"/>
                <a:sym typeface="Tahoma"/>
              </a:rPr>
              <a:t>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2"/>
          <p:cNvSpPr/>
          <p:nvPr/>
        </p:nvSpPr>
        <p:spPr>
          <a:xfrm>
            <a:off x="3740704" y="4455938"/>
            <a:ext cx="2370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Получите</a:t>
            </a:r>
            <a:r>
              <a:rPr lang="ru-RU"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рекомендательное письмо от музея</a:t>
            </a:r>
            <a:endParaRPr sz="12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5" name="Google Shape;425;p12"/>
          <p:cNvSpPr/>
          <p:nvPr/>
        </p:nvSpPr>
        <p:spPr>
          <a:xfrm>
            <a:off x="8521584" y="4231890"/>
            <a:ext cx="2606681" cy="985531"/>
          </a:xfrm>
          <a:custGeom>
            <a:avLst/>
            <a:gdLst/>
            <a:ahLst/>
            <a:cxnLst/>
            <a:rect l="l" t="t" r="r" b="b"/>
            <a:pathLst>
              <a:path w="2551717" h="1093590" extrusionOk="0">
                <a:moveTo>
                  <a:pt x="0" y="0"/>
                </a:moveTo>
                <a:lnTo>
                  <a:pt x="2212256" y="0"/>
                </a:lnTo>
                <a:lnTo>
                  <a:pt x="2551717" y="546795"/>
                </a:lnTo>
                <a:lnTo>
                  <a:pt x="2205106" y="1093590"/>
                </a:lnTo>
                <a:lnTo>
                  <a:pt x="0" y="1093590"/>
                </a:lnTo>
                <a:lnTo>
                  <a:pt x="348079" y="5544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242C2F"/>
                </a:solidFill>
                <a:latin typeface="Tahoma"/>
                <a:ea typeface="Tahoma"/>
                <a:cs typeface="Tahoma"/>
                <a:sym typeface="Tahoma"/>
              </a:rPr>
              <a:t>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2"/>
          <p:cNvSpPr/>
          <p:nvPr/>
        </p:nvSpPr>
        <p:spPr>
          <a:xfrm>
            <a:off x="8902259" y="4576789"/>
            <a:ext cx="2793300" cy="25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Отправьте</a:t>
            </a:r>
            <a:r>
              <a:rPr lang="ru-RU"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заявку в срок</a:t>
            </a:r>
            <a:endParaRPr sz="12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7" name="Google Shape;427;p12"/>
          <p:cNvSpPr/>
          <p:nvPr/>
        </p:nvSpPr>
        <p:spPr>
          <a:xfrm>
            <a:off x="6026395" y="4213320"/>
            <a:ext cx="2606681" cy="985531"/>
          </a:xfrm>
          <a:custGeom>
            <a:avLst/>
            <a:gdLst/>
            <a:ahLst/>
            <a:cxnLst/>
            <a:rect l="l" t="t" r="r" b="b"/>
            <a:pathLst>
              <a:path w="2551717" h="1093590" extrusionOk="0">
                <a:moveTo>
                  <a:pt x="0" y="0"/>
                </a:moveTo>
                <a:lnTo>
                  <a:pt x="2212256" y="0"/>
                </a:lnTo>
                <a:lnTo>
                  <a:pt x="2551717" y="546795"/>
                </a:lnTo>
                <a:lnTo>
                  <a:pt x="2205106" y="1093590"/>
                </a:lnTo>
                <a:lnTo>
                  <a:pt x="0" y="1093590"/>
                </a:lnTo>
                <a:lnTo>
                  <a:pt x="348079" y="5544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242C2F"/>
                </a:solidFill>
                <a:latin typeface="Tahoma"/>
                <a:ea typeface="Tahoma"/>
                <a:cs typeface="Tahoma"/>
                <a:sym typeface="Tahoma"/>
              </a:rPr>
              <a:t>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2"/>
          <p:cNvSpPr/>
          <p:nvPr/>
        </p:nvSpPr>
        <p:spPr>
          <a:xfrm>
            <a:off x="6325073" y="4262950"/>
            <a:ext cx="2362800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Заполните</a:t>
            </a:r>
            <a:r>
              <a:rPr lang="ru-RU"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все разделы онлайн-заявки и прикрепите </a:t>
            </a:r>
            <a:endParaRPr sz="12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к ней скан рекомендательного письма</a:t>
            </a:r>
            <a:endParaRPr sz="12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9" name="Google Shape;429;p12"/>
          <p:cNvSpPr txBox="1"/>
          <p:nvPr/>
        </p:nvSpPr>
        <p:spPr>
          <a:xfrm>
            <a:off x="1161393" y="4363541"/>
            <a:ext cx="20712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Проконсультируйтесь</a:t>
            </a:r>
            <a:r>
              <a:rPr lang="ru-RU" sz="12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с сотрудником музея по заполнению заявки</a:t>
            </a:r>
            <a:endParaRPr sz="1200" b="0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3"/>
          <p:cNvSpPr txBox="1">
            <a:spLocks noGrp="1"/>
          </p:cNvSpPr>
          <p:nvPr>
            <p:ph type="body" idx="1"/>
          </p:nvPr>
        </p:nvSpPr>
        <p:spPr>
          <a:xfrm>
            <a:off x="1055688" y="646107"/>
            <a:ext cx="8011765" cy="53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ahoma"/>
              <a:buNone/>
            </a:pPr>
            <a:r>
              <a:rPr lang="ru-RU" sz="2800"/>
              <a:t>КАК ПОДАТЬ ЗАЯВКУ?</a:t>
            </a:r>
            <a:endParaRPr sz="2800"/>
          </a:p>
        </p:txBody>
      </p:sp>
      <p:sp>
        <p:nvSpPr>
          <p:cNvPr id="435" name="Google Shape;435;p13"/>
          <p:cNvSpPr/>
          <p:nvPr/>
        </p:nvSpPr>
        <p:spPr>
          <a:xfrm>
            <a:off x="1107523" y="1519962"/>
            <a:ext cx="616226" cy="616226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55851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6" name="Google Shape;436;p13"/>
          <p:cNvSpPr txBox="1"/>
          <p:nvPr/>
        </p:nvSpPr>
        <p:spPr>
          <a:xfrm>
            <a:off x="1181661" y="1462637"/>
            <a:ext cx="8907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 sz="3600" b="0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7" name="Google Shape;437;p13"/>
          <p:cNvSpPr/>
          <p:nvPr/>
        </p:nvSpPr>
        <p:spPr>
          <a:xfrm>
            <a:off x="1797886" y="1497533"/>
            <a:ext cx="9369985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ЗАРЕГИСТРИРОВАТЬ ЛИЧНЫЙ КАБИНЕТ НА ПОРТАЛЕ</a:t>
            </a:r>
            <a:endParaRPr sz="1800" b="1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zayavka.fondpotanin.ru/ru</a:t>
            </a:r>
            <a:endParaRPr sz="16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13"/>
          <p:cNvSpPr/>
          <p:nvPr/>
        </p:nvSpPr>
        <p:spPr>
          <a:xfrm>
            <a:off x="1107523" y="2437674"/>
            <a:ext cx="616226" cy="616226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55851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13"/>
          <p:cNvSpPr txBox="1"/>
          <p:nvPr/>
        </p:nvSpPr>
        <p:spPr>
          <a:xfrm>
            <a:off x="1181661" y="2394392"/>
            <a:ext cx="8907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3"/>
          <p:cNvSpPr/>
          <p:nvPr/>
        </p:nvSpPr>
        <p:spPr>
          <a:xfrm>
            <a:off x="1797886" y="2399875"/>
            <a:ext cx="8943265" cy="732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ЗАПОЛНИТЬ ЗАЯВКУ, ПРИЛОЖИТЬ ДОКУМЕНТЫ</a:t>
            </a:r>
            <a:endParaRPr sz="1800" b="1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До официальной подачи заявки черновик можно неоднократно редактировать, дополнять.</a:t>
            </a:r>
            <a:endParaRPr sz="16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1" name="Google Shape;441;p13"/>
          <p:cNvSpPr/>
          <p:nvPr/>
        </p:nvSpPr>
        <p:spPr>
          <a:xfrm>
            <a:off x="1107523" y="3424960"/>
            <a:ext cx="616226" cy="616226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55851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2" name="Google Shape;442;p13"/>
          <p:cNvSpPr txBox="1"/>
          <p:nvPr/>
        </p:nvSpPr>
        <p:spPr>
          <a:xfrm>
            <a:off x="1181661" y="3374582"/>
            <a:ext cx="8907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endParaRPr sz="3600" b="0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Google Shape;443;p13"/>
          <p:cNvSpPr/>
          <p:nvPr/>
        </p:nvSpPr>
        <p:spPr>
          <a:xfrm>
            <a:off x="1797875" y="3421350"/>
            <a:ext cx="9670200" cy="7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НАЖАТЬ КНОПКУ «ЗАВЕРШИТЬ РЕДАКТИРОВАНИЕ И ПОДАТЬ ЗАЯВКУ»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 позднее 24:00 по московскому времени </a:t>
            </a:r>
            <a:r>
              <a:rPr lang="ru-RU"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 позднее 13 мая 2021</a:t>
            </a:r>
            <a:endParaRPr sz="16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4" name="Google Shape;444;p13"/>
          <p:cNvSpPr/>
          <p:nvPr/>
        </p:nvSpPr>
        <p:spPr>
          <a:xfrm>
            <a:off x="1107523" y="4422185"/>
            <a:ext cx="616226" cy="616226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55851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5" name="Google Shape;445;p13"/>
          <p:cNvSpPr txBox="1"/>
          <p:nvPr/>
        </p:nvSpPr>
        <p:spPr>
          <a:xfrm>
            <a:off x="1181661" y="4407132"/>
            <a:ext cx="8907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3"/>
          <p:cNvSpPr/>
          <p:nvPr/>
        </p:nvSpPr>
        <p:spPr>
          <a:xfrm>
            <a:off x="1797887" y="4357516"/>
            <a:ext cx="8668529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ПОЛУЧИТЬ ПОДТВЕРЖДЕНИЕ О ДОПУСКЕ ЗАЯВКИ НА КОНКУРС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Условие допуска: соответствие заявки формальным требованиям. Уведомление придет на почту, указанную при регистрации, и в личный кабинет.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endParaRPr sz="16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5"/>
          <p:cNvSpPr txBox="1"/>
          <p:nvPr/>
        </p:nvSpPr>
        <p:spPr>
          <a:xfrm>
            <a:off x="916935" y="624125"/>
            <a:ext cx="10480744" cy="7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ru-RU" sz="4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ПОДАЧА ЗАЯВКИ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9" name="Google Shape;459;p15"/>
          <p:cNvSpPr/>
          <p:nvPr/>
        </p:nvSpPr>
        <p:spPr>
          <a:xfrm>
            <a:off x="916935" y="1390384"/>
            <a:ext cx="11053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2160"/>
              <a:buFont typeface="Arial"/>
              <a:buAutoNum type="arabicPeriod"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Ознакомьтесь с условиями участия в конкурсе и с формой заявки на сайте </a:t>
            </a:r>
            <a:r>
              <a:rPr lang="ru-RU" sz="1800" b="0" i="0" u="sng" strike="noStrike" cap="none" dirty="0">
                <a:solidFill>
                  <a:srgbClr val="70AD47"/>
                </a:solidFill>
                <a:latin typeface="Tahoma"/>
                <a:ea typeface="Tahoma"/>
                <a:cs typeface="Tahoma"/>
                <a:sym typeface="Tahoma"/>
              </a:rPr>
              <a:t>fondpotanin.ru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(Главная страница – Конкурсы и гранты – Музейный волонтер – Документы конкурса)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0" name="Google Shape;46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4375" y="2257425"/>
            <a:ext cx="6807850" cy="3357775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15"/>
          <p:cNvSpPr txBox="1"/>
          <p:nvPr/>
        </p:nvSpPr>
        <p:spPr>
          <a:xfrm>
            <a:off x="916925" y="2396400"/>
            <a:ext cx="4122000" cy="289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60"/>
              <a:buFont typeface="Arial"/>
              <a:buAutoNum type="arabicPeriod" startAt="2"/>
            </a:pPr>
            <a:r>
              <a:rPr lang="ru-RU" sz="1800" b="0" i="0" u="none" strike="noStrike" cap="none" dirty="0">
                <a:solidFill>
                  <a:srgbClr val="485860"/>
                </a:solidFill>
                <a:latin typeface="Tahoma"/>
                <a:ea typeface="Tahoma"/>
                <a:cs typeface="Tahoma"/>
                <a:sym typeface="Tahoma"/>
              </a:rPr>
              <a:t>Войдите в личный кабинет </a:t>
            </a:r>
            <a:br>
              <a:rPr lang="ru-RU" sz="1800" b="0" i="0" u="none" strike="noStrike" cap="none" dirty="0">
                <a:solidFill>
                  <a:srgbClr val="48586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1800" b="0" i="0" u="none" strike="noStrike" cap="none" dirty="0">
                <a:solidFill>
                  <a:srgbClr val="485860"/>
                </a:solidFill>
                <a:latin typeface="Tahoma"/>
                <a:ea typeface="Tahoma"/>
                <a:cs typeface="Tahoma"/>
                <a:sym typeface="Tahoma"/>
              </a:rPr>
              <a:t>или зарегистрируйтесь на </a:t>
            </a:r>
            <a:r>
              <a:rPr lang="ru-RU" sz="1800" b="0" i="0" u="none" strike="noStrike" cap="none" dirty="0" smtClean="0">
                <a:solidFill>
                  <a:srgbClr val="485860"/>
                </a:solidFill>
                <a:latin typeface="Tahoma"/>
                <a:ea typeface="Tahoma"/>
                <a:cs typeface="Tahoma"/>
                <a:sym typeface="Tahoma"/>
              </a:rPr>
              <a:t>портале (нажать значок «профиль» в горизонтальном меню на главной странице</a:t>
            </a:r>
            <a:endParaRPr sz="1800" b="0" i="0" u="none" strike="noStrike" cap="none" dirty="0">
              <a:solidFill>
                <a:srgbClr val="48586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20574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60"/>
              <a:buFont typeface="Arial"/>
              <a:buNone/>
            </a:pPr>
            <a:endParaRPr sz="1800" b="0" i="0" u="none" strike="noStrike" cap="none" dirty="0">
              <a:solidFill>
                <a:srgbClr val="48586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R="0" lvl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160"/>
            </a:pPr>
            <a:r>
              <a:rPr lang="ru-RU" sz="2000" b="0" i="0" u="none" strike="noStrike" cap="none" dirty="0" smtClean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3. </a:t>
            </a:r>
            <a:r>
              <a:rPr lang="ru-RU" sz="1800" b="0" i="0" u="none" strike="noStrike" cap="none" dirty="0" smtClean="0">
                <a:solidFill>
                  <a:srgbClr val="485860"/>
                </a:solidFill>
                <a:latin typeface="Tahoma"/>
                <a:ea typeface="Tahoma"/>
                <a:cs typeface="Tahoma"/>
                <a:sym typeface="Tahoma"/>
              </a:rPr>
              <a:t>Внимание</a:t>
            </a:r>
            <a:r>
              <a:rPr lang="ru-RU" sz="1800" b="0" i="0" u="none" strike="noStrike" cap="none" dirty="0">
                <a:solidFill>
                  <a:srgbClr val="485860"/>
                </a:solidFill>
                <a:latin typeface="Tahoma"/>
                <a:ea typeface="Tahoma"/>
                <a:cs typeface="Tahoma"/>
                <a:sym typeface="Tahoma"/>
              </a:rPr>
              <a:t>! Владелец личного кабинета на </a:t>
            </a:r>
            <a:r>
              <a:rPr lang="ru-RU" sz="1800" b="0" i="0" u="none" strike="noStrike" cap="none" dirty="0" smtClean="0">
                <a:solidFill>
                  <a:srgbClr val="485860"/>
                </a:solidFill>
                <a:latin typeface="Tahoma"/>
                <a:ea typeface="Tahoma"/>
                <a:cs typeface="Tahoma"/>
                <a:sym typeface="Tahoma"/>
              </a:rPr>
              <a:t>портале </a:t>
            </a:r>
            <a:r>
              <a:rPr lang="ru-RU" sz="1800" b="0" i="0" u="none" strike="noStrike" cap="none" dirty="0">
                <a:solidFill>
                  <a:srgbClr val="485860"/>
                </a:solidFill>
                <a:latin typeface="Tahoma"/>
                <a:ea typeface="Tahoma"/>
                <a:cs typeface="Tahoma"/>
                <a:sym typeface="Tahoma"/>
              </a:rPr>
              <a:t>и участник конкурса – одно лицо.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6"/>
          <p:cNvSpPr txBox="1">
            <a:spLocks noGrp="1"/>
          </p:cNvSpPr>
          <p:nvPr>
            <p:ph type="body" idx="1"/>
          </p:nvPr>
        </p:nvSpPr>
        <p:spPr>
          <a:xfrm>
            <a:off x="986196" y="632362"/>
            <a:ext cx="10502991" cy="104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</a:pPr>
            <a:r>
              <a:rPr lang="ru-RU" sz="4000"/>
              <a:t>ПОДАЧА ЗАЯВКИ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ahoma"/>
              <a:buNone/>
            </a:pPr>
            <a:r>
              <a:rPr lang="ru-RU" sz="2400" b="0">
                <a:solidFill>
                  <a:schemeClr val="accent1"/>
                </a:solidFill>
              </a:rPr>
              <a:t>СТРУКТУРА ЗАЯВКИ – НЕСКОЛЬКО БЛОКОВ</a:t>
            </a:r>
            <a:endParaRPr sz="2400" b="0">
              <a:solidFill>
                <a:schemeClr val="accent1"/>
              </a:solidFill>
            </a:endParaRPr>
          </a:p>
        </p:txBody>
      </p:sp>
      <p:sp>
        <p:nvSpPr>
          <p:cNvPr id="467" name="Google Shape;467;p16"/>
          <p:cNvSpPr txBox="1"/>
          <p:nvPr/>
        </p:nvSpPr>
        <p:spPr>
          <a:xfrm>
            <a:off x="433354" y="4563509"/>
            <a:ext cx="1105583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Char char="▪"/>
            </a:pPr>
            <a:r>
              <a:rPr lang="ru-RU" sz="2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После заполнения каждого блока не забывайте сохранять данные</a:t>
            </a:r>
            <a:endParaRPr sz="2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8" name="Google Shape;468;p16"/>
          <p:cNvSpPr txBox="1"/>
          <p:nvPr/>
        </p:nvSpPr>
        <p:spPr>
          <a:xfrm>
            <a:off x="440510" y="5094516"/>
            <a:ext cx="1105583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Char char="▪"/>
            </a:pPr>
            <a:r>
              <a:rPr lang="ru-RU" sz="2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На последней вкладке кнопка «Закончить редактирование и подать заявку» </a:t>
            </a:r>
            <a:endParaRPr sz="2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9" name="Google Shape;469;p16"/>
          <p:cNvSpPr txBox="1"/>
          <p:nvPr/>
        </p:nvSpPr>
        <p:spPr>
          <a:xfrm>
            <a:off x="433354" y="5596812"/>
            <a:ext cx="1107014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Char char="▪"/>
            </a:pPr>
            <a:r>
              <a:rPr lang="ru-RU" sz="2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После ее нажатия вернуться к редактированию заявки невозможно</a:t>
            </a:r>
            <a:endParaRPr sz="2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0" name="Google Shape;470;p16"/>
          <p:cNvSpPr/>
          <p:nvPr/>
        </p:nvSpPr>
        <p:spPr>
          <a:xfrm>
            <a:off x="943419" y="1913999"/>
            <a:ext cx="2392469" cy="992403"/>
          </a:xfrm>
          <a:custGeom>
            <a:avLst/>
            <a:gdLst/>
            <a:ahLst/>
            <a:cxnLst/>
            <a:rect l="l" t="t" r="r" b="b"/>
            <a:pathLst>
              <a:path w="2515970" h="929233" extrusionOk="0">
                <a:moveTo>
                  <a:pt x="0" y="0"/>
                </a:moveTo>
                <a:lnTo>
                  <a:pt x="2143563" y="0"/>
                </a:lnTo>
                <a:lnTo>
                  <a:pt x="2515970" y="464617"/>
                </a:lnTo>
                <a:lnTo>
                  <a:pt x="2143563" y="929233"/>
                </a:lnTo>
                <a:lnTo>
                  <a:pt x="0" y="92923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endParaRPr sz="1400" b="1" i="0" u="none" strike="noStrike" cap="none">
              <a:solidFill>
                <a:srgbClr val="00ACA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1" name="Google Shape;471;p16"/>
          <p:cNvSpPr/>
          <p:nvPr/>
        </p:nvSpPr>
        <p:spPr>
          <a:xfrm>
            <a:off x="3142159" y="1913999"/>
            <a:ext cx="2354892" cy="985531"/>
          </a:xfrm>
          <a:custGeom>
            <a:avLst/>
            <a:gdLst/>
            <a:ahLst/>
            <a:cxnLst/>
            <a:rect l="l" t="t" r="r" b="b"/>
            <a:pathLst>
              <a:path w="2551717" h="1093590" extrusionOk="0">
                <a:moveTo>
                  <a:pt x="0" y="0"/>
                </a:moveTo>
                <a:lnTo>
                  <a:pt x="2212256" y="0"/>
                </a:lnTo>
                <a:lnTo>
                  <a:pt x="2551717" y="546795"/>
                </a:lnTo>
                <a:lnTo>
                  <a:pt x="2205106" y="1093590"/>
                </a:lnTo>
                <a:lnTo>
                  <a:pt x="0" y="1093590"/>
                </a:lnTo>
                <a:lnTo>
                  <a:pt x="348079" y="5544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242C2F"/>
                </a:solidFill>
                <a:latin typeface="Tahoma"/>
                <a:ea typeface="Tahoma"/>
                <a:cs typeface="Tahoma"/>
                <a:sym typeface="Tahoma"/>
              </a:rPr>
              <a:t>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6"/>
          <p:cNvSpPr/>
          <p:nvPr/>
        </p:nvSpPr>
        <p:spPr>
          <a:xfrm>
            <a:off x="5328238" y="1946483"/>
            <a:ext cx="2404998" cy="952235"/>
          </a:xfrm>
          <a:custGeom>
            <a:avLst/>
            <a:gdLst/>
            <a:ahLst/>
            <a:cxnLst/>
            <a:rect l="l" t="t" r="r" b="b"/>
            <a:pathLst>
              <a:path w="2551717" h="1093590" extrusionOk="0">
                <a:moveTo>
                  <a:pt x="0" y="0"/>
                </a:moveTo>
                <a:lnTo>
                  <a:pt x="2212256" y="0"/>
                </a:lnTo>
                <a:lnTo>
                  <a:pt x="2551717" y="546795"/>
                </a:lnTo>
                <a:lnTo>
                  <a:pt x="2205106" y="1093590"/>
                </a:lnTo>
                <a:lnTo>
                  <a:pt x="0" y="1093590"/>
                </a:lnTo>
                <a:lnTo>
                  <a:pt x="348079" y="5544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242C2F"/>
                </a:solidFill>
                <a:latin typeface="Tahoma"/>
                <a:ea typeface="Tahoma"/>
                <a:cs typeface="Tahoma"/>
                <a:sym typeface="Tahoma"/>
              </a:rPr>
              <a:t>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6"/>
          <p:cNvSpPr txBox="1"/>
          <p:nvPr/>
        </p:nvSpPr>
        <p:spPr>
          <a:xfrm>
            <a:off x="1069088" y="1989733"/>
            <a:ext cx="210652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Формальные  критерии соответствия</a:t>
            </a:r>
            <a:endParaRPr sz="1600" b="1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4" name="Google Shape;474;p16"/>
          <p:cNvSpPr txBox="1"/>
          <p:nvPr/>
        </p:nvSpPr>
        <p:spPr>
          <a:xfrm>
            <a:off x="3483898" y="2112843"/>
            <a:ext cx="177869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Согласия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и заверения</a:t>
            </a:r>
            <a:endParaRPr sz="1600" b="1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5" name="Google Shape;475;p16"/>
          <p:cNvSpPr txBox="1"/>
          <p:nvPr/>
        </p:nvSpPr>
        <p:spPr>
          <a:xfrm>
            <a:off x="5669383" y="1766256"/>
            <a:ext cx="172270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Общая информация о заявителе</a:t>
            </a:r>
            <a:endParaRPr sz="1600" b="1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6" name="Google Shape;476;p16"/>
          <p:cNvSpPr/>
          <p:nvPr/>
        </p:nvSpPr>
        <p:spPr>
          <a:xfrm>
            <a:off x="7589298" y="1958709"/>
            <a:ext cx="2264962" cy="980162"/>
          </a:xfrm>
          <a:custGeom>
            <a:avLst/>
            <a:gdLst/>
            <a:ahLst/>
            <a:cxnLst/>
            <a:rect l="l" t="t" r="r" b="b"/>
            <a:pathLst>
              <a:path w="2551717" h="1093590" extrusionOk="0">
                <a:moveTo>
                  <a:pt x="0" y="0"/>
                </a:moveTo>
                <a:lnTo>
                  <a:pt x="2212256" y="0"/>
                </a:lnTo>
                <a:lnTo>
                  <a:pt x="2551717" y="546795"/>
                </a:lnTo>
                <a:lnTo>
                  <a:pt x="2205106" y="1093590"/>
                </a:lnTo>
                <a:lnTo>
                  <a:pt x="0" y="1093590"/>
                </a:lnTo>
                <a:lnTo>
                  <a:pt x="348079" y="5544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endParaRPr sz="1550" b="1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7" name="Google Shape;477;p16"/>
          <p:cNvSpPr txBox="1"/>
          <p:nvPr/>
        </p:nvSpPr>
        <p:spPr>
          <a:xfrm flipH="1">
            <a:off x="10289306" y="2314755"/>
            <a:ext cx="171606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Заверения и согласия</a:t>
            </a:r>
            <a:endParaRPr sz="16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8" name="Google Shape;478;p16"/>
          <p:cNvSpPr/>
          <p:nvPr/>
        </p:nvSpPr>
        <p:spPr>
          <a:xfrm>
            <a:off x="9680519" y="1931177"/>
            <a:ext cx="2338910" cy="988630"/>
          </a:xfrm>
          <a:custGeom>
            <a:avLst/>
            <a:gdLst/>
            <a:ahLst/>
            <a:cxnLst/>
            <a:rect l="l" t="t" r="r" b="b"/>
            <a:pathLst>
              <a:path w="2551717" h="1093590" extrusionOk="0">
                <a:moveTo>
                  <a:pt x="0" y="0"/>
                </a:moveTo>
                <a:lnTo>
                  <a:pt x="2212256" y="0"/>
                </a:lnTo>
                <a:lnTo>
                  <a:pt x="2551717" y="546795"/>
                </a:lnTo>
                <a:lnTo>
                  <a:pt x="2205106" y="1093590"/>
                </a:lnTo>
                <a:lnTo>
                  <a:pt x="0" y="1093590"/>
                </a:lnTo>
                <a:lnTo>
                  <a:pt x="348079" y="5544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9" name="Google Shape;479;p16"/>
          <p:cNvSpPr/>
          <p:nvPr/>
        </p:nvSpPr>
        <p:spPr>
          <a:xfrm>
            <a:off x="943418" y="3114420"/>
            <a:ext cx="2392469" cy="980162"/>
          </a:xfrm>
          <a:custGeom>
            <a:avLst/>
            <a:gdLst/>
            <a:ahLst/>
            <a:cxnLst/>
            <a:rect l="l" t="t" r="r" b="b"/>
            <a:pathLst>
              <a:path w="2551717" h="1093590" extrusionOk="0">
                <a:moveTo>
                  <a:pt x="0" y="0"/>
                </a:moveTo>
                <a:lnTo>
                  <a:pt x="2212256" y="0"/>
                </a:lnTo>
                <a:lnTo>
                  <a:pt x="2551717" y="546795"/>
                </a:lnTo>
                <a:lnTo>
                  <a:pt x="2205106" y="1093590"/>
                </a:lnTo>
                <a:lnTo>
                  <a:pt x="0" y="1093590"/>
                </a:lnTo>
                <a:lnTo>
                  <a:pt x="348079" y="5544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0" name="Google Shape;480;p16"/>
          <p:cNvSpPr/>
          <p:nvPr/>
        </p:nvSpPr>
        <p:spPr>
          <a:xfrm>
            <a:off x="3175607" y="3114420"/>
            <a:ext cx="2321443" cy="980162"/>
          </a:xfrm>
          <a:custGeom>
            <a:avLst/>
            <a:gdLst/>
            <a:ahLst/>
            <a:cxnLst/>
            <a:rect l="l" t="t" r="r" b="b"/>
            <a:pathLst>
              <a:path w="2551717" h="1093590" extrusionOk="0">
                <a:moveTo>
                  <a:pt x="0" y="0"/>
                </a:moveTo>
                <a:lnTo>
                  <a:pt x="2212256" y="0"/>
                </a:lnTo>
                <a:lnTo>
                  <a:pt x="2551717" y="546795"/>
                </a:lnTo>
                <a:lnTo>
                  <a:pt x="2205106" y="1093590"/>
                </a:lnTo>
                <a:lnTo>
                  <a:pt x="0" y="1093590"/>
                </a:lnTo>
                <a:lnTo>
                  <a:pt x="348079" y="5544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1" name="Google Shape;481;p16"/>
          <p:cNvSpPr txBox="1"/>
          <p:nvPr/>
        </p:nvSpPr>
        <p:spPr>
          <a:xfrm>
            <a:off x="1363465" y="3429000"/>
            <a:ext cx="177869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Бюджет</a:t>
            </a:r>
            <a:endParaRPr sz="1800" b="1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2" name="Google Shape;482;p16"/>
          <p:cNvSpPr txBox="1"/>
          <p:nvPr/>
        </p:nvSpPr>
        <p:spPr>
          <a:xfrm>
            <a:off x="3508508" y="3198617"/>
            <a:ext cx="177869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Итоговые заверения и согласия</a:t>
            </a:r>
            <a:endParaRPr sz="1600" b="1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3" name="Google Shape;483;p16"/>
          <p:cNvSpPr txBox="1"/>
          <p:nvPr/>
        </p:nvSpPr>
        <p:spPr>
          <a:xfrm>
            <a:off x="7881698" y="1996244"/>
            <a:ext cx="1944133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Информация о волонтерской деятельности заявителя</a:t>
            </a:r>
            <a:endParaRPr dirty="0"/>
          </a:p>
        </p:txBody>
      </p:sp>
      <p:sp>
        <p:nvSpPr>
          <p:cNvPr id="484" name="Google Shape;484;p16"/>
          <p:cNvSpPr txBox="1"/>
          <p:nvPr/>
        </p:nvSpPr>
        <p:spPr>
          <a:xfrm>
            <a:off x="9980323" y="1848707"/>
            <a:ext cx="191804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Информация о мероприятии</a:t>
            </a:r>
            <a:r>
              <a:rPr lang="ru-RU" sz="1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r>
              <a:rPr lang="ru-RU" sz="1400" b="1" i="0" u="none" strike="noStrike" cap="none">
                <a:solidFill>
                  <a:srgbClr val="242C2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7"/>
          <p:cNvSpPr txBox="1"/>
          <p:nvPr/>
        </p:nvSpPr>
        <p:spPr>
          <a:xfrm>
            <a:off x="916935" y="501736"/>
            <a:ext cx="10480744" cy="7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ru-RU" sz="4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ФОРМАЛЬНЫЕ КРИТЕРИИ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0" name="Google Shape;490;p17"/>
          <p:cNvSpPr txBox="1"/>
          <p:nvPr/>
        </p:nvSpPr>
        <p:spPr>
          <a:xfrm>
            <a:off x="916935" y="1306666"/>
            <a:ext cx="10480744" cy="593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ru-RU"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Вы </a:t>
            </a:r>
            <a:r>
              <a:rPr lang="ru-RU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можете</a:t>
            </a:r>
            <a:r>
              <a:rPr lang="ru-RU"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участвовать в конкурсе, 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1" name="Google Shape;491;p17"/>
          <p:cNvSpPr txBox="1"/>
          <p:nvPr/>
        </p:nvSpPr>
        <p:spPr>
          <a:xfrm>
            <a:off x="916935" y="1737475"/>
            <a:ext cx="9150343" cy="1043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28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ahoma"/>
              <a:buNone/>
            </a:pPr>
            <a:r>
              <a:rPr lang="ru-RU" sz="32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если отвечаете </a:t>
            </a:r>
            <a:r>
              <a:rPr lang="ru-RU" sz="3200" b="1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«НЕТ» </a:t>
            </a:r>
            <a:br>
              <a:rPr lang="ru-RU" sz="3200" b="1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32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на вопросы:</a:t>
            </a:r>
            <a:endParaRPr sz="3200" b="0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2" name="Google Shape;492;p17"/>
          <p:cNvSpPr txBox="1"/>
          <p:nvPr/>
        </p:nvSpPr>
        <p:spPr>
          <a:xfrm>
            <a:off x="3474783" y="2409859"/>
            <a:ext cx="4938920" cy="2610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25" rIns="0" bIns="0" anchor="t" anchorCtr="0">
            <a:spAutoFit/>
          </a:bodyPr>
          <a:lstStyle/>
          <a:p>
            <a:pPr marL="285750" marR="0" lvl="0" indent="-28575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1600"/>
              <a:buFont typeface="Noto Sans Symbols"/>
              <a:buChar char="▪"/>
            </a:pPr>
            <a:r>
              <a:rPr lang="ru-RU"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Являетесь ли вы государственным должностным лицом?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rgbClr val="70AD47"/>
              </a:buClr>
              <a:buSzPts val="1600"/>
              <a:buFont typeface="Noto Sans Symbols"/>
              <a:buChar char="▪"/>
            </a:pPr>
            <a:r>
              <a:rPr lang="ru-RU"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Были ли ваши заявки отстранены от участия в конкурсе Фонда по причине плагиата?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rgbClr val="70AD47"/>
              </a:buClr>
              <a:buSzPts val="1600"/>
              <a:buFont typeface="Noto Sans Symbols"/>
              <a:buChar char="▪"/>
            </a:pPr>
            <a:r>
              <a:rPr lang="ru-RU"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Было ли зафиксировано нецелевое использование средств ранее полученных вами грантов?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rgbClr val="70AD47"/>
              </a:buClr>
              <a:buSzPts val="1600"/>
              <a:buFont typeface="Noto Sans Symbols"/>
              <a:buChar char="▪"/>
            </a:pPr>
            <a:r>
              <a:rPr lang="ru-RU"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Являетесь ли вы действующим грантополучателем Фонда?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17"/>
          <p:cNvSpPr txBox="1"/>
          <p:nvPr/>
        </p:nvSpPr>
        <p:spPr>
          <a:xfrm>
            <a:off x="3474783" y="5163796"/>
            <a:ext cx="4938920" cy="88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25" rIns="0" bIns="0" anchor="t" anchorCtr="0">
            <a:spAutoFit/>
          </a:bodyPr>
          <a:lstStyle/>
          <a:p>
            <a:pPr marL="285750" marR="0" lvl="0" indent="-28575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1600"/>
              <a:buFont typeface="Noto Sans Symbols"/>
              <a:buChar char="▪"/>
            </a:pPr>
            <a:r>
              <a:rPr lang="ru-RU"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Являетесь ли вы волонтером более 6 месяцев?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rgbClr val="70AD47"/>
              </a:buClr>
              <a:buSzPts val="1600"/>
              <a:buFont typeface="Noto Sans Symbols"/>
              <a:buChar char="▪"/>
            </a:pPr>
            <a:r>
              <a:rPr lang="ru-RU"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Продолжаете ли вы осуществлять волонтерскую деятельность в музее?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"/>
          <p:cNvSpPr/>
          <p:nvPr/>
        </p:nvSpPr>
        <p:spPr>
          <a:xfrm>
            <a:off x="975300" y="822150"/>
            <a:ext cx="10241400" cy="27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ПЛАН ВЕБИНАРА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ru-RU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Условия конкурса «Музейный волонтёр»</a:t>
            </a: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ru-RU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Механизм подачи заявки на конкурс</a:t>
            </a: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ru-RU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Ответы на вопросы участников вебинара, заданные в чате</a:t>
            </a: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8"/>
          <p:cNvSpPr txBox="1"/>
          <p:nvPr/>
        </p:nvSpPr>
        <p:spPr>
          <a:xfrm>
            <a:off x="916935" y="624125"/>
            <a:ext cx="10480744" cy="7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ru-RU" sz="4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ФОРМАЛЬНЫЕ КРИТЕРИИ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9" name="Google Shape;499;p18"/>
          <p:cNvSpPr txBox="1"/>
          <p:nvPr/>
        </p:nvSpPr>
        <p:spPr>
          <a:xfrm>
            <a:off x="905075" y="1422540"/>
            <a:ext cx="10480744" cy="593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ru-RU"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Вы </a:t>
            </a:r>
            <a:r>
              <a:rPr lang="ru-RU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</a:t>
            </a:r>
            <a:r>
              <a:rPr lang="ru-RU"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можете участвовать в конкурсе, 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0" name="Google Shape;500;p18"/>
          <p:cNvSpPr txBox="1"/>
          <p:nvPr/>
        </p:nvSpPr>
        <p:spPr>
          <a:xfrm>
            <a:off x="916935" y="1998860"/>
            <a:ext cx="4887263" cy="1043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28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ahoma"/>
              <a:buNone/>
            </a:pPr>
            <a:r>
              <a:rPr lang="ru-RU" sz="3200" b="1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если отвечаете «ДА» </a:t>
            </a:r>
            <a:br>
              <a:rPr lang="ru-RU" sz="3200" b="1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3200" b="1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на вопросы:</a:t>
            </a:r>
            <a:endParaRPr sz="3200" b="1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1" name="Google Shape;501;p18"/>
          <p:cNvSpPr/>
          <p:nvPr/>
        </p:nvSpPr>
        <p:spPr>
          <a:xfrm>
            <a:off x="1027767" y="5342863"/>
            <a:ext cx="11033759" cy="72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9017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 этот блок загружается документ, идентифицирующий личность Заявителя, –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9017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это может быть рекомендательное письмо от музея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18"/>
          <p:cNvSpPr txBox="1"/>
          <p:nvPr/>
        </p:nvSpPr>
        <p:spPr>
          <a:xfrm>
            <a:off x="3748401" y="2667310"/>
            <a:ext cx="5592489" cy="1760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25" rIns="0" bIns="0" anchor="t" anchorCtr="0">
            <a:spAutoFit/>
          </a:bodyPr>
          <a:lstStyle/>
          <a:p>
            <a:pPr marL="285750" marR="0" lvl="0" indent="-28575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1600"/>
              <a:buFont typeface="Noto Sans Symbols"/>
              <a:buChar char="▪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Являетесь ли вы штатным сотрудником/совместителем в музее?</a:t>
            </a:r>
            <a:endParaRPr sz="16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85750" marR="0" lvl="0" indent="-28575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rgbClr val="70AD47"/>
              </a:buClr>
              <a:buSzPts val="1600"/>
              <a:buFont typeface="Noto Sans Symbols"/>
              <a:buChar char="▪"/>
            </a:pPr>
            <a:r>
              <a:rPr lang="ru-RU" sz="1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Franklin Gothic"/>
              </a:rPr>
              <a:t>Являетесь ли вы штатным сотрудником/совместителем в организации, которая является партнером музея?</a:t>
            </a:r>
            <a:endParaRPr sz="1600" dirty="0">
              <a:solidFill>
                <a:schemeClr val="dk1"/>
              </a:solidFill>
              <a:latin typeface="Tahoma"/>
              <a:ea typeface="Tahoma"/>
              <a:cs typeface="Tahoma"/>
              <a:sym typeface="Franklin Gothic"/>
            </a:endParaRPr>
          </a:p>
          <a:p>
            <a:pPr marL="285750" marR="0" lvl="0" indent="-28575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rgbClr val="70AD47"/>
              </a:buClr>
              <a:buSzPts val="1600"/>
              <a:buFont typeface="Noto Sans Symbols"/>
              <a:buChar char="▪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Являетесь ли вы штатным сотрудником/совместителем в организации, которая является подрядчиком музея?</a:t>
            </a:r>
            <a:endParaRPr sz="16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9"/>
          <p:cNvSpPr/>
          <p:nvPr/>
        </p:nvSpPr>
        <p:spPr>
          <a:xfrm>
            <a:off x="3424107" y="1847321"/>
            <a:ext cx="8105081" cy="536692"/>
          </a:xfrm>
          <a:custGeom>
            <a:avLst/>
            <a:gdLst/>
            <a:ahLst/>
            <a:cxnLst/>
            <a:rect l="l" t="t" r="r" b="b"/>
            <a:pathLst>
              <a:path w="2273300" h="329564" extrusionOk="0">
                <a:moveTo>
                  <a:pt x="0" y="329311"/>
                </a:moveTo>
                <a:lnTo>
                  <a:pt x="2273300" y="329311"/>
                </a:lnTo>
                <a:lnTo>
                  <a:pt x="2273300" y="0"/>
                </a:lnTo>
                <a:lnTo>
                  <a:pt x="0" y="0"/>
                </a:lnTo>
                <a:lnTo>
                  <a:pt x="0" y="329311"/>
                </a:lnTo>
                <a:close/>
              </a:path>
            </a:pathLst>
          </a:custGeom>
          <a:solidFill>
            <a:srgbClr val="EFEF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ФИО, пол, дата рождения, мобильный телефон, e-mail, город проживания</a:t>
            </a:r>
            <a:endParaRPr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8" name="Google Shape;508;p19"/>
          <p:cNvSpPr/>
          <p:nvPr/>
        </p:nvSpPr>
        <p:spPr>
          <a:xfrm>
            <a:off x="3424107" y="2862333"/>
            <a:ext cx="8135914" cy="668556"/>
          </a:xfrm>
          <a:custGeom>
            <a:avLst/>
            <a:gdLst/>
            <a:ahLst/>
            <a:cxnLst/>
            <a:rect l="l" t="t" r="r" b="b"/>
            <a:pathLst>
              <a:path w="3529965" h="329564" extrusionOk="0">
                <a:moveTo>
                  <a:pt x="0" y="329310"/>
                </a:moveTo>
                <a:lnTo>
                  <a:pt x="3529698" y="329310"/>
                </a:lnTo>
                <a:lnTo>
                  <a:pt x="3529698" y="0"/>
                </a:lnTo>
                <a:lnTo>
                  <a:pt x="0" y="0"/>
                </a:lnTo>
                <a:lnTo>
                  <a:pt x="0" y="329310"/>
                </a:lnTo>
                <a:close/>
              </a:path>
            </a:pathLst>
          </a:custGeom>
          <a:solidFill>
            <a:srgbClr val="EFEF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Краткая профессиональная биография: образование, опыт работы за последние 5 лет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 указанием организаций и должностей</a:t>
            </a:r>
            <a:endParaRPr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9" name="Google Shape;509;p19"/>
          <p:cNvSpPr/>
          <p:nvPr/>
        </p:nvSpPr>
        <p:spPr>
          <a:xfrm>
            <a:off x="3424106" y="4134867"/>
            <a:ext cx="8105081" cy="680915"/>
          </a:xfrm>
          <a:custGeom>
            <a:avLst/>
            <a:gdLst/>
            <a:ahLst/>
            <a:cxnLst/>
            <a:rect l="l" t="t" r="r" b="b"/>
            <a:pathLst>
              <a:path w="5537834" h="329564" extrusionOk="0">
                <a:moveTo>
                  <a:pt x="0" y="329311"/>
                </a:moveTo>
                <a:lnTo>
                  <a:pt x="5537644" y="329311"/>
                </a:lnTo>
                <a:lnTo>
                  <a:pt x="5537644" y="0"/>
                </a:lnTo>
                <a:lnTo>
                  <a:pt x="0" y="0"/>
                </a:lnTo>
                <a:lnTo>
                  <a:pt x="0" y="329311"/>
                </a:lnTo>
                <a:close/>
              </a:path>
            </a:pathLst>
          </a:custGeom>
          <a:solidFill>
            <a:srgbClr val="EFEF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Указать адреса</a:t>
            </a:r>
            <a:endParaRPr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0" name="Google Shape;510;p19"/>
          <p:cNvSpPr txBox="1"/>
          <p:nvPr/>
        </p:nvSpPr>
        <p:spPr>
          <a:xfrm>
            <a:off x="439106" y="1961799"/>
            <a:ext cx="29850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ru-RU" sz="1400" b="1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ПЕРСОНАЛЬНЫЕ ДАННЫЕ</a:t>
            </a:r>
            <a:endParaRPr sz="1400" b="1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1" name="Google Shape;511;p19"/>
          <p:cNvSpPr txBox="1"/>
          <p:nvPr/>
        </p:nvSpPr>
        <p:spPr>
          <a:xfrm>
            <a:off x="843806" y="2931301"/>
            <a:ext cx="2518500" cy="536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ru-RU" sz="1400" b="1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РЕЗЮМЕ ЗАЯВИТЕЛЯ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ru-RU" sz="1400" b="1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(не более 2000 знаков)</a:t>
            </a:r>
            <a:endParaRPr sz="1400" b="1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2" name="Google Shape;512;p19"/>
          <p:cNvSpPr txBox="1"/>
          <p:nvPr/>
        </p:nvSpPr>
        <p:spPr>
          <a:xfrm>
            <a:off x="1186706" y="4213734"/>
            <a:ext cx="2175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ru-RU" sz="1400" b="1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СТРАНИЦЫ В СОЦИАЛЬНЫХ СЕТЯХ</a:t>
            </a:r>
            <a:endParaRPr sz="1400" b="1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3" name="Google Shape;513;p19"/>
          <p:cNvSpPr txBox="1">
            <a:spLocks noGrp="1"/>
          </p:cNvSpPr>
          <p:nvPr>
            <p:ph type="body" idx="1"/>
          </p:nvPr>
        </p:nvSpPr>
        <p:spPr>
          <a:xfrm>
            <a:off x="996778" y="771223"/>
            <a:ext cx="10353830" cy="65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</a:pPr>
            <a:r>
              <a:rPr lang="ru-RU" sz="4000"/>
              <a:t>ОБЩАЯ</a:t>
            </a:r>
            <a:r>
              <a:rPr lang="ru-RU" sz="2400"/>
              <a:t> </a:t>
            </a:r>
            <a:r>
              <a:rPr lang="ru-RU" sz="4000"/>
              <a:t>ИНФОРМАЦИЯ О ЗАЯВИТЕЛЕ</a:t>
            </a:r>
            <a:endParaRPr sz="4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ahoma"/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0"/>
          <p:cNvSpPr txBox="1"/>
          <p:nvPr/>
        </p:nvSpPr>
        <p:spPr>
          <a:xfrm>
            <a:off x="286696" y="2277150"/>
            <a:ext cx="31701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ru-RU" sz="1200" b="1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НАЗВАНИЕ ОРГАНИЗАЦИИ, В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ru-RU" sz="1200" b="1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КОТОРОЙ ОСУЩЕСТВЛЯЕТСЯ</a:t>
            </a:r>
            <a:endParaRPr sz="1200" b="1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ru-RU" sz="1200" b="1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ВОЛОНТЁРСКАЯ ДЕЯТЕЛЬНОСТЬ </a:t>
            </a:r>
            <a:endParaRPr sz="1200" b="1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9" name="Google Shape;519;p20"/>
          <p:cNvSpPr/>
          <p:nvPr/>
        </p:nvSpPr>
        <p:spPr>
          <a:xfrm>
            <a:off x="3464700" y="1743375"/>
            <a:ext cx="8046551" cy="276834"/>
          </a:xfrm>
          <a:custGeom>
            <a:avLst/>
            <a:gdLst/>
            <a:ahLst/>
            <a:cxnLst/>
            <a:rect l="l" t="t" r="r" b="b"/>
            <a:pathLst>
              <a:path w="7331709" h="329564" extrusionOk="0">
                <a:moveTo>
                  <a:pt x="0" y="329311"/>
                </a:moveTo>
                <a:lnTo>
                  <a:pt x="7331303" y="329311"/>
                </a:lnTo>
                <a:lnTo>
                  <a:pt x="7331303" y="0"/>
                </a:lnTo>
                <a:lnTo>
                  <a:pt x="0" y="0"/>
                </a:lnTo>
                <a:lnTo>
                  <a:pt x="0" y="329311"/>
                </a:lnTo>
                <a:close/>
              </a:path>
            </a:pathLst>
          </a:custGeom>
          <a:solidFill>
            <a:srgbClr val="EFEF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Выберите одну из трех номинаций  (Образ жизни,	Вклад специалиста,  Школа профессии)</a:t>
            </a:r>
            <a:endParaRPr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0" name="Google Shape;520;p20"/>
          <p:cNvSpPr/>
          <p:nvPr/>
        </p:nvSpPr>
        <p:spPr>
          <a:xfrm>
            <a:off x="3464712" y="3355461"/>
            <a:ext cx="8041799" cy="536365"/>
          </a:xfrm>
          <a:custGeom>
            <a:avLst/>
            <a:gdLst/>
            <a:ahLst/>
            <a:cxnLst/>
            <a:rect l="l" t="t" r="r" b="b"/>
            <a:pathLst>
              <a:path w="2273300" h="329564" extrusionOk="0">
                <a:moveTo>
                  <a:pt x="0" y="329311"/>
                </a:moveTo>
                <a:lnTo>
                  <a:pt x="2273300" y="329311"/>
                </a:lnTo>
                <a:lnTo>
                  <a:pt x="2273300" y="0"/>
                </a:lnTo>
                <a:lnTo>
                  <a:pt x="0" y="0"/>
                </a:lnTo>
                <a:lnTo>
                  <a:pt x="0" y="329311"/>
                </a:lnTo>
                <a:close/>
              </a:path>
            </a:pathLst>
          </a:custGeom>
          <a:solidFill>
            <a:srgbClr val="EFEF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Опишите здесь зоны своей ответственности и основные обязанности;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укажите, кто руководит вашей работой в структуре музея</a:t>
            </a:r>
            <a:endParaRPr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1" name="Google Shape;521;p20"/>
          <p:cNvSpPr/>
          <p:nvPr/>
        </p:nvSpPr>
        <p:spPr>
          <a:xfrm>
            <a:off x="3464700" y="4256300"/>
            <a:ext cx="8043704" cy="1286947"/>
          </a:xfrm>
          <a:custGeom>
            <a:avLst/>
            <a:gdLst/>
            <a:ahLst/>
            <a:cxnLst/>
            <a:rect l="l" t="t" r="r" b="b"/>
            <a:pathLst>
              <a:path w="5537834" h="329564" extrusionOk="0">
                <a:moveTo>
                  <a:pt x="0" y="329311"/>
                </a:moveTo>
                <a:lnTo>
                  <a:pt x="5537644" y="329311"/>
                </a:lnTo>
                <a:lnTo>
                  <a:pt x="5537644" y="0"/>
                </a:lnTo>
                <a:lnTo>
                  <a:pt x="0" y="0"/>
                </a:lnTo>
                <a:lnTo>
                  <a:pt x="0" y="329311"/>
                </a:lnTo>
                <a:close/>
              </a:path>
            </a:pathLst>
          </a:custGeom>
          <a:solidFill>
            <a:srgbClr val="EFEF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Почему Вы стали музейным волонтером? Если бы Вы предложили своему другу стать музейным волонтером,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какие аргументы бы использовали? Что дает Вам волонтёрство в музее?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Как формировалась Ваша сфера деятельности в музее? Какие навыки Вы приобрели и какие компетенции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освоили во время работы в музее? Какие Ваши навыки были использованы музеем? Опишите, пожалуйста,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основные достижения во время работы в музее.</a:t>
            </a:r>
            <a:endParaRPr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2" name="Google Shape;522;p20"/>
          <p:cNvSpPr txBox="1"/>
          <p:nvPr/>
        </p:nvSpPr>
        <p:spPr>
          <a:xfrm>
            <a:off x="1605467" y="1727924"/>
            <a:ext cx="185132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ru-RU" sz="1400" b="1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НОМИНАЦИЯ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0"/>
          <p:cNvSpPr/>
          <p:nvPr/>
        </p:nvSpPr>
        <p:spPr>
          <a:xfrm>
            <a:off x="3464700" y="2310890"/>
            <a:ext cx="8030432" cy="601454"/>
          </a:xfrm>
          <a:custGeom>
            <a:avLst/>
            <a:gdLst/>
            <a:ahLst/>
            <a:cxnLst/>
            <a:rect l="l" t="t" r="r" b="b"/>
            <a:pathLst>
              <a:path w="2273300" h="329564" extrusionOk="0">
                <a:moveTo>
                  <a:pt x="0" y="329311"/>
                </a:moveTo>
                <a:lnTo>
                  <a:pt x="2273300" y="329311"/>
                </a:lnTo>
                <a:lnTo>
                  <a:pt x="2273300" y="0"/>
                </a:lnTo>
                <a:lnTo>
                  <a:pt x="0" y="0"/>
                </a:lnTo>
                <a:lnTo>
                  <a:pt x="0" y="329311"/>
                </a:lnTo>
                <a:close/>
              </a:path>
            </a:pathLst>
          </a:custGeom>
          <a:solidFill>
            <a:srgbClr val="EFEF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Уточните полное название организации у сотрудника музея, оно должно быть дано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 указанием организационно-правовой формы, без аббревиатур</a:t>
            </a:r>
            <a:endParaRPr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4" name="Google Shape;524;p20"/>
          <p:cNvSpPr txBox="1"/>
          <p:nvPr/>
        </p:nvSpPr>
        <p:spPr>
          <a:xfrm>
            <a:off x="-115410" y="3383735"/>
            <a:ext cx="3629056" cy="505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ru-RU" sz="1200" b="1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ДЕЯТЕЛЬНОСТЬ В МУЗЕЙНОЙ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ru-RU" sz="1200" b="1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ОРГАНИЗАЦИИ (не более 600</a:t>
            </a: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знаков)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0"/>
          <p:cNvSpPr txBox="1"/>
          <p:nvPr/>
        </p:nvSpPr>
        <p:spPr>
          <a:xfrm>
            <a:off x="742742" y="4524049"/>
            <a:ext cx="2721958" cy="751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ru-RU" sz="1400" b="1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МОТИВАЦИОННОЕ ПИСЬМО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ru-RU" sz="1400" b="1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(не более 3000 знаков)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20"/>
          <p:cNvSpPr txBox="1">
            <a:spLocks noGrp="1"/>
          </p:cNvSpPr>
          <p:nvPr>
            <p:ph type="body" idx="1"/>
          </p:nvPr>
        </p:nvSpPr>
        <p:spPr>
          <a:xfrm>
            <a:off x="1122928" y="305062"/>
            <a:ext cx="9317211" cy="111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ru-RU" sz="3600"/>
              <a:t>ИНФОРМАЦИЯ О ВОЛОНТЕРСКОЙ ДЕЯТЕЛЬНОСТИ ЗАЯВИТЕЛЯ</a:t>
            </a: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ahoma"/>
              <a:buNone/>
            </a:pPr>
            <a:endParaRPr sz="3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1"/>
          <p:cNvSpPr txBox="1">
            <a:spLocks noGrp="1"/>
          </p:cNvSpPr>
          <p:nvPr>
            <p:ph type="body" idx="1"/>
          </p:nvPr>
        </p:nvSpPr>
        <p:spPr>
          <a:xfrm>
            <a:off x="1055688" y="449128"/>
            <a:ext cx="10220400" cy="562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ahoma"/>
              <a:buNone/>
            </a:pPr>
            <a:r>
              <a:rPr lang="ru-RU" sz="2800">
                <a:solidFill>
                  <a:schemeClr val="dk1"/>
                </a:solidFill>
              </a:rPr>
              <a:t>РЕКОМЕНДАТЕЛЬНОЕ ПИСЬМО ОТ МУЗЕЯ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532" name="Google Shape;532;p21"/>
          <p:cNvSpPr/>
          <p:nvPr/>
        </p:nvSpPr>
        <p:spPr>
          <a:xfrm>
            <a:off x="985800" y="958790"/>
            <a:ext cx="10220400" cy="51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sng" strike="noStrike" cap="non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Обязательно</a:t>
            </a:r>
            <a:r>
              <a:rPr lang="ru-RU" sz="1800" b="1" i="0" u="none" strike="noStrike" cap="non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 должно быть в составе заявки!</a:t>
            </a:r>
            <a:endParaRPr sz="14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ru-RU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Письмо составляется на основе </a:t>
            </a:r>
            <a:r>
              <a:rPr lang="ru-RU" sz="18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Образца рекомендательного письма </a:t>
            </a:r>
            <a:r>
              <a:rPr lang="ru-RU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на бланке организации с печатью и подписью руководителя /уполномоченного лица.</a:t>
            </a: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857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ru-RU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 письме должно быть отражено соблюдение формальных условий конкурса (подтвержден факт волонтёрства заявителя и его продолжительность).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ru-RU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А также ответы рекомендателя на вопросы: </a:t>
            </a:r>
            <a:r>
              <a:rPr lang="ru-RU" sz="18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Как формировалась сфера деятельности волонтера в музее и в чем она сейчас заключается?</a:t>
            </a:r>
            <a:r>
              <a:rPr lang="ru-RU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18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 чем, по вашему мнению, состоит мотивация волонтера к сотрудничеству с музеем?</a:t>
            </a:r>
            <a:r>
              <a:rPr lang="ru-RU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18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Каковы самые важные результаты деятельности волонтера в музее? Как его помощь повлияла на развитие музея?</a:t>
            </a:r>
            <a:r>
              <a:rPr lang="ru-RU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18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Почему вы считаете, что волонтер достоин участвовать в конкурсе?</a:t>
            </a:r>
            <a:endParaRPr sz="1800" b="0" i="1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Письмо загружается в личный кабинет в формате pdf или jpg.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Используйте письмо дважды – в том числе как документ, идентифицирующий вашу личность.</a:t>
            </a:r>
            <a:endParaRPr sz="1800" b="0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2"/>
          <p:cNvSpPr/>
          <p:nvPr/>
        </p:nvSpPr>
        <p:spPr>
          <a:xfrm>
            <a:off x="3012150" y="2886077"/>
            <a:ext cx="8138414" cy="659128"/>
          </a:xfrm>
          <a:custGeom>
            <a:avLst/>
            <a:gdLst/>
            <a:ahLst/>
            <a:cxnLst/>
            <a:rect l="l" t="t" r="r" b="b"/>
            <a:pathLst>
              <a:path w="2273300" h="329564" extrusionOk="0">
                <a:moveTo>
                  <a:pt x="0" y="329311"/>
                </a:moveTo>
                <a:lnTo>
                  <a:pt x="2273300" y="329311"/>
                </a:lnTo>
                <a:lnTo>
                  <a:pt x="2273300" y="0"/>
                </a:lnTo>
                <a:lnTo>
                  <a:pt x="0" y="0"/>
                </a:lnTo>
                <a:lnTo>
                  <a:pt x="0" y="329311"/>
                </a:lnTo>
                <a:close/>
              </a:path>
            </a:pathLst>
          </a:custGeom>
          <a:solidFill>
            <a:srgbClr val="EFEF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Какие знания и навыки вы планируете приобрести?</a:t>
            </a:r>
            <a:endParaRPr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8" name="Google Shape;538;p22"/>
          <p:cNvSpPr/>
          <p:nvPr/>
        </p:nvSpPr>
        <p:spPr>
          <a:xfrm>
            <a:off x="3010079" y="1808207"/>
            <a:ext cx="8136569" cy="668191"/>
          </a:xfrm>
          <a:custGeom>
            <a:avLst/>
            <a:gdLst/>
            <a:ahLst/>
            <a:cxnLst/>
            <a:rect l="l" t="t" r="r" b="b"/>
            <a:pathLst>
              <a:path w="3529965" h="329564" extrusionOk="0">
                <a:moveTo>
                  <a:pt x="0" y="329310"/>
                </a:moveTo>
                <a:lnTo>
                  <a:pt x="3529698" y="329310"/>
                </a:lnTo>
                <a:lnTo>
                  <a:pt x="3529698" y="0"/>
                </a:lnTo>
                <a:lnTo>
                  <a:pt x="0" y="0"/>
                </a:lnTo>
                <a:lnTo>
                  <a:pt x="0" y="329310"/>
                </a:lnTo>
                <a:close/>
              </a:path>
            </a:pathLst>
          </a:custGeom>
          <a:solidFill>
            <a:srgbClr val="EFEF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Опишите, по каким критериям вы планируете оценивать успешность участия в мероприятии</a:t>
            </a:r>
            <a:endParaRPr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9" name="Google Shape;539;p22"/>
          <p:cNvSpPr/>
          <p:nvPr/>
        </p:nvSpPr>
        <p:spPr>
          <a:xfrm>
            <a:off x="3028824" y="4120674"/>
            <a:ext cx="8099082" cy="680550"/>
          </a:xfrm>
          <a:custGeom>
            <a:avLst/>
            <a:gdLst/>
            <a:ahLst/>
            <a:cxnLst/>
            <a:rect l="l" t="t" r="r" b="b"/>
            <a:pathLst>
              <a:path w="5537834" h="329564" extrusionOk="0">
                <a:moveTo>
                  <a:pt x="0" y="329311"/>
                </a:moveTo>
                <a:lnTo>
                  <a:pt x="5537644" y="329311"/>
                </a:lnTo>
                <a:lnTo>
                  <a:pt x="5537644" y="0"/>
                </a:lnTo>
                <a:lnTo>
                  <a:pt x="0" y="0"/>
                </a:lnTo>
                <a:lnTo>
                  <a:pt x="0" y="329311"/>
                </a:lnTo>
                <a:close/>
              </a:path>
            </a:pathLst>
          </a:custGeom>
          <a:solidFill>
            <a:srgbClr val="EFEF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РИСК – ПРЕПЯТСТВИЕ – ВЕРОЯТНОСТЬ РИСКА – ВАРИАНТЫ РЕАГИРОВАНИЯ</a:t>
            </a:r>
            <a:endParaRPr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0" name="Google Shape;540;p22"/>
          <p:cNvSpPr txBox="1"/>
          <p:nvPr/>
        </p:nvSpPr>
        <p:spPr>
          <a:xfrm>
            <a:off x="619679" y="1879119"/>
            <a:ext cx="2390400" cy="52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ru-RU" sz="1200" b="1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ОЖИДАЕМЫЕ РЕЗУЛЬТАТЫ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88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ru-RU" sz="1200" b="1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ОТ УЧАСТИЯ</a:t>
            </a:r>
            <a:endParaRPr sz="1200" b="1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1" name="Google Shape;541;p22"/>
          <p:cNvSpPr txBox="1"/>
          <p:nvPr/>
        </p:nvSpPr>
        <p:spPr>
          <a:xfrm>
            <a:off x="758579" y="2958157"/>
            <a:ext cx="2251500" cy="51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ru-RU" sz="1200" b="1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КРИТЕРИИ УСПЕШНОСТИ УЧАСТИЯ</a:t>
            </a:r>
            <a:endParaRPr sz="1200" b="1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2" name="Google Shape;542;p22"/>
          <p:cNvSpPr txBox="1"/>
          <p:nvPr/>
        </p:nvSpPr>
        <p:spPr>
          <a:xfrm>
            <a:off x="1273079" y="4284200"/>
            <a:ext cx="1737000" cy="51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ru-RU" sz="1200" b="1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РИСКИ УЧАСТИЯ В МЕРОПРИЯТИИ</a:t>
            </a:r>
            <a:endParaRPr sz="1200" b="1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3" name="Google Shape;543;p22"/>
          <p:cNvSpPr txBox="1">
            <a:spLocks noGrp="1"/>
          </p:cNvSpPr>
          <p:nvPr>
            <p:ph type="body" idx="1"/>
          </p:nvPr>
        </p:nvSpPr>
        <p:spPr>
          <a:xfrm>
            <a:off x="919086" y="672391"/>
            <a:ext cx="103539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</a:pPr>
            <a:r>
              <a:rPr lang="ru-RU" sz="4000"/>
              <a:t>ИНФОРМАЦИЯ О МЕРОПРИЯТИИ</a:t>
            </a:r>
            <a:endParaRPr sz="4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ahoma"/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3"/>
          <p:cNvSpPr txBox="1">
            <a:spLocks noGrp="1"/>
          </p:cNvSpPr>
          <p:nvPr>
            <p:ph type="body" idx="1"/>
          </p:nvPr>
        </p:nvSpPr>
        <p:spPr>
          <a:xfrm>
            <a:off x="1000698" y="608555"/>
            <a:ext cx="1963432" cy="50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ru-RU" sz="2800"/>
              <a:t>СОВЕТЫ</a:t>
            </a:r>
            <a:endParaRPr sz="2800"/>
          </a:p>
        </p:txBody>
      </p:sp>
      <p:sp>
        <p:nvSpPr>
          <p:cNvPr id="549" name="Google Shape;549;p23"/>
          <p:cNvSpPr/>
          <p:nvPr/>
        </p:nvSpPr>
        <p:spPr>
          <a:xfrm>
            <a:off x="1000698" y="1415319"/>
            <a:ext cx="10094022" cy="127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sng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УДЕЛИТЕ ОСОБОЕ ВНИМАНИЕ МОТИВАЦИОННОМУ ПИСЬМУ</a:t>
            </a:r>
            <a:endParaRPr sz="1600" b="1" i="0" u="sng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Постарайтесь написать его, принимая во внимание критерии оценки участников конкурса. Не упустите то важное, что могло бы характеризовать вас с выгодной стороны и помогло бы экспертам составить цельное впечатление о вашей деятельности.</a:t>
            </a:r>
            <a:endParaRPr sz="16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0" name="Google Shape;550;p23"/>
          <p:cNvSpPr/>
          <p:nvPr/>
        </p:nvSpPr>
        <p:spPr>
          <a:xfrm>
            <a:off x="984128" y="2824642"/>
            <a:ext cx="9598702" cy="127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sng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ОБРАЩАЙТЕ ВНИМАНИЕ НА ОГРАНИЧЕНИЯ ПО КОЛИЧЕСТВУ ЗНАКОВ, </a:t>
            </a:r>
            <a:endParaRPr sz="1600" b="1" i="0" u="sng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которые указаны рядом с каждым из вопросов. То, что вы напишете сверх указанного лимита, будет отображаться красным цветом шрифта и препятствовать отправке заявки. Заранее продумайте и напишите текст, проверьте количество знаков, чтобы уложиться в ограничения.</a:t>
            </a:r>
            <a:endParaRPr sz="16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1" name="Google Shape;551;p23"/>
          <p:cNvSpPr/>
          <p:nvPr/>
        </p:nvSpPr>
        <p:spPr>
          <a:xfrm>
            <a:off x="979744" y="4197032"/>
            <a:ext cx="9200575" cy="683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Желательно, чтобы та информация, которую заявитель подает о себе, и текст рекомендательного письма </a:t>
            </a:r>
            <a:r>
              <a:rPr lang="ru-RU" sz="16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НЕ ДУБЛИРОВАЛИ, А ДОПОЛНЯЛИ ДРУГ ДРУГА.</a:t>
            </a:r>
            <a:endParaRPr sz="1600" b="0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2" name="Google Shape;552;p23"/>
          <p:cNvSpPr/>
          <p:nvPr/>
        </p:nvSpPr>
        <p:spPr>
          <a:xfrm>
            <a:off x="1000698" y="5052064"/>
            <a:ext cx="9200575" cy="35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sng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ЗАПОЛНЯЯ ЗАЯВКУ, СОВЕТУЙТЕСЬ С СОТРУДНИКОМ МУЗЕЯ. </a:t>
            </a:r>
            <a:endParaRPr sz="1600" b="1" i="0" u="sng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4"/>
          <p:cNvSpPr/>
          <p:nvPr/>
        </p:nvSpPr>
        <p:spPr>
          <a:xfrm>
            <a:off x="990226" y="234816"/>
            <a:ext cx="6789106" cy="1548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БЮДЖЕТ</a:t>
            </a: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8" name="Google Shape;558;p24"/>
          <p:cNvSpPr/>
          <p:nvPr/>
        </p:nvSpPr>
        <p:spPr>
          <a:xfrm>
            <a:off x="990226" y="868032"/>
            <a:ext cx="9933806" cy="16004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 таблицу нужно внести предполагаемые расходы из средств Фонда только по трем статьям: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«Проезд», «Питание» и «Организационные расходы».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Столбец «Средства из прочих источников» заполнять не нужно.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Расходы по статье «Питание» - это суточные. Они рассчитываются автоматически по количеству дней специальной программы (по утвержденной норме</a:t>
            </a:r>
            <a:r>
              <a:rPr lang="ru-RU" sz="14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). По данной программе в сумме – </a:t>
            </a:r>
            <a:r>
              <a:rPr lang="ru-RU" sz="1400" b="0" i="0" u="none" strike="noStrike" cap="none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10500 руб.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Проживание оплачивается Фондом в натуральной форме (без перечисления средств на его оплату).</a:t>
            </a:r>
            <a:endParaRPr sz="14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559" name="Google Shape;559;p24"/>
          <p:cNvGraphicFramePr/>
          <p:nvPr/>
        </p:nvGraphicFramePr>
        <p:xfrm>
          <a:off x="1055688" y="2589020"/>
          <a:ext cx="6120800" cy="3539680"/>
        </p:xfrm>
        <a:graphic>
          <a:graphicData uri="http://schemas.openxmlformats.org/drawingml/2006/table">
            <a:tbl>
              <a:tblPr firstRow="1" firstCol="1" bandRow="1">
                <a:noFill/>
                <a:tableStyleId>{3C4026FD-AAAB-48C9-880B-C38C429D194D}</a:tableStyleId>
              </a:tblPr>
              <a:tblGrid>
                <a:gridCol w="4847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3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>
                          <a:solidFill>
                            <a:schemeClr val="dk1"/>
                          </a:solidFill>
                        </a:rPr>
                        <a:t>Статья расходов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>
                          <a:solidFill>
                            <a:schemeClr val="dk1"/>
                          </a:solidFill>
                        </a:rPr>
                        <a:t>Средства Фонда (руб.)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>
                          <a:solidFill>
                            <a:schemeClr val="dk1"/>
                          </a:solidFill>
                        </a:rPr>
                        <a:t>Расходы на участие в мероприятии 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/>
                        <a:t>Оплата Фондом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>
                          <a:solidFill>
                            <a:schemeClr val="dk1"/>
                          </a:solidFill>
                        </a:rPr>
                        <a:t>Проезд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 dirty="0"/>
                        <a:t> 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1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>
                          <a:solidFill>
                            <a:schemeClr val="dk1"/>
                          </a:solidFill>
                        </a:rPr>
                        <a:t>Комментарий* (не более 300 знаков)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1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>
                          <a:solidFill>
                            <a:schemeClr val="dk1"/>
                          </a:solidFill>
                        </a:rPr>
                        <a:t>Питание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41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>
                          <a:solidFill>
                            <a:schemeClr val="dk1"/>
                          </a:solidFill>
                        </a:rPr>
                        <a:t>Комментарий* (не более 300 знаков)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41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>
                          <a:solidFill>
                            <a:schemeClr val="dk1"/>
                          </a:solidFill>
                        </a:rPr>
                        <a:t>Организационные расходы: билеты в учреждения культуры, приобретение литературы, подписка на тематические периодические издания, почтовые расходы, банковская комиссия, копирование материалов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4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4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41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>
                          <a:solidFill>
                            <a:schemeClr val="dk1"/>
                          </a:solidFill>
                        </a:rPr>
                        <a:t>Комментарий* (не более 300 знаков)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6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>
                          <a:solidFill>
                            <a:schemeClr val="dk1"/>
                          </a:solidFill>
                        </a:rPr>
                        <a:t>Итого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 dirty="0"/>
                        <a:t>0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25"/>
          <p:cNvSpPr txBox="1">
            <a:spLocks noGrp="1"/>
          </p:cNvSpPr>
          <p:nvPr>
            <p:ph type="body" idx="1"/>
          </p:nvPr>
        </p:nvSpPr>
        <p:spPr>
          <a:xfrm>
            <a:off x="983953" y="444633"/>
            <a:ext cx="62460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</a:pPr>
            <a:r>
              <a:rPr lang="ru-RU" sz="4000"/>
              <a:t>СРЕДСТВА ГРАНТА</a:t>
            </a:r>
            <a:endParaRPr sz="4000"/>
          </a:p>
        </p:txBody>
      </p:sp>
      <p:sp>
        <p:nvSpPr>
          <p:cNvPr id="565" name="Google Shape;565;p25"/>
          <p:cNvSpPr txBox="1"/>
          <p:nvPr/>
        </p:nvSpPr>
        <p:spPr>
          <a:xfrm>
            <a:off x="1280770" y="1793931"/>
            <a:ext cx="9048446" cy="508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500" rIns="0" bIns="0" anchor="t" anchorCtr="0">
            <a:spAutoFit/>
          </a:bodyPr>
          <a:lstStyle/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endParaRPr sz="16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endParaRPr sz="16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6" name="Google Shape;566;p25"/>
          <p:cNvSpPr txBox="1"/>
          <p:nvPr/>
        </p:nvSpPr>
        <p:spPr>
          <a:xfrm>
            <a:off x="1099283" y="1553227"/>
            <a:ext cx="5126151" cy="450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50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(в денежной форме)</a:t>
            </a:r>
            <a:endParaRPr sz="1400" b="1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Char char="▪"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на проезд, в том числе авиаперелет эконом-классом, переезд ж/д не выше купе;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Char char="▪"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на суточные расходы;</a:t>
            </a:r>
            <a:endParaRPr sz="14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Char char="▪"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на организационные расходы: приобретение тематической литературы, оформление платной подписки на тематические периодические издания, электронные библиотеки (на период не более 1 года), приобретение билетов в учреждения культуры (в часы свободного досуга в поездке), которые связаны с участием в специальной программе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(в натуральной форме)</a:t>
            </a:r>
            <a:endParaRPr sz="1400" b="1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Char char="▪"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на культурно-просветительские мероприятия;</a:t>
            </a:r>
            <a:endParaRPr sz="14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Char char="▪"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на проживание в номерах «Стандарт» (одноместное или двухместное размещение);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Char char="▪"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на питание.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5"/>
          <p:cNvSpPr txBox="1"/>
          <p:nvPr/>
        </p:nvSpPr>
        <p:spPr>
          <a:xfrm>
            <a:off x="6385513" y="1553227"/>
            <a:ext cx="4810721" cy="2310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50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Char char="▪"/>
            </a:pPr>
            <a:r>
              <a:rPr lang="ru-RU"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на оплату авиаперелета бизнес-классом или проезда ж/д транспортом классом выше купе (СВ, люкс, первый класс);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Char char="▪"/>
            </a:pPr>
            <a:r>
              <a:rPr lang="ru-RU"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на оплату проживания в номерах категории выше «Стандарт»;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Char char="▪"/>
            </a:pPr>
            <a:r>
              <a:rPr lang="ru-RU"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на непредвиденные расходы, представительские расходы, любые иные расходы, не связанные напрямую с участием в специальной программе.</a:t>
            </a:r>
            <a:endParaRPr sz="1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8" name="Google Shape;568;p25"/>
          <p:cNvSpPr txBox="1"/>
          <p:nvPr/>
        </p:nvSpPr>
        <p:spPr>
          <a:xfrm>
            <a:off x="6643958" y="4460442"/>
            <a:ext cx="4516123" cy="1562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500" rIns="0" bIns="0" anchor="t" anchorCtr="0">
            <a:spAutoFit/>
          </a:bodyPr>
          <a:lstStyle/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lang="ru-RU" sz="1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	     Средства на билеты и организационные расходы лучше заложить </a:t>
            </a:r>
            <a:r>
              <a:rPr lang="ru-RU" sz="1400" b="1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с небольшим запасом. </a:t>
            </a:r>
            <a:r>
              <a:rPr lang="ru-RU" sz="1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Если после поездки у вас останутся неизрасходованные средства, их необходимо будет вернуть в течение 10 рабочих дней после предоставления отчетности</a:t>
            </a:r>
            <a:r>
              <a:rPr lang="ru-RU" sz="1400" b="1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1400" b="0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9" name="Google Shape;569;p25"/>
          <p:cNvSpPr txBox="1"/>
          <p:nvPr/>
        </p:nvSpPr>
        <p:spPr>
          <a:xfrm>
            <a:off x="6349360" y="4856043"/>
            <a:ext cx="444204" cy="77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4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! </a:t>
            </a:r>
            <a:endParaRPr sz="4400" b="0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0" name="Google Shape;570;p25"/>
          <p:cNvSpPr txBox="1"/>
          <p:nvPr/>
        </p:nvSpPr>
        <p:spPr>
          <a:xfrm>
            <a:off x="983953" y="1197514"/>
            <a:ext cx="4253872" cy="33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28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ahoma"/>
              <a:buNone/>
            </a:pPr>
            <a:r>
              <a:rPr lang="ru-RU" sz="1800" b="1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Могут быть использованы: </a:t>
            </a:r>
            <a:endParaRPr sz="1800" b="1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1" name="Google Shape;571;p25"/>
          <p:cNvSpPr/>
          <p:nvPr/>
        </p:nvSpPr>
        <p:spPr>
          <a:xfrm>
            <a:off x="1055688" y="1512939"/>
            <a:ext cx="4883028" cy="45600"/>
          </a:xfrm>
          <a:custGeom>
            <a:avLst/>
            <a:gdLst/>
            <a:ahLst/>
            <a:cxnLst/>
            <a:rect l="l" t="t" r="r" b="b"/>
            <a:pathLst>
              <a:path w="3564254" h="120000" extrusionOk="0">
                <a:moveTo>
                  <a:pt x="0" y="0"/>
                </a:moveTo>
                <a:lnTo>
                  <a:pt x="3564001" y="0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2" name="Google Shape;572;p25"/>
          <p:cNvSpPr txBox="1"/>
          <p:nvPr/>
        </p:nvSpPr>
        <p:spPr>
          <a:xfrm>
            <a:off x="6263013" y="1193293"/>
            <a:ext cx="4354679" cy="33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28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ahoma"/>
              <a:buNone/>
            </a:pPr>
            <a:r>
              <a:rPr lang="ru-RU" sz="1800" b="1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Не могут быть использованы: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5"/>
          <p:cNvSpPr/>
          <p:nvPr/>
        </p:nvSpPr>
        <p:spPr>
          <a:xfrm>
            <a:off x="6349360" y="1512939"/>
            <a:ext cx="4883028" cy="45600"/>
          </a:xfrm>
          <a:custGeom>
            <a:avLst/>
            <a:gdLst/>
            <a:ahLst/>
            <a:cxnLst/>
            <a:rect l="l" t="t" r="r" b="b"/>
            <a:pathLst>
              <a:path w="3564254" h="120000" extrusionOk="0">
                <a:moveTo>
                  <a:pt x="0" y="0"/>
                </a:moveTo>
                <a:lnTo>
                  <a:pt x="3564001" y="0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6"/>
          <p:cNvSpPr txBox="1">
            <a:spLocks noGrp="1"/>
          </p:cNvSpPr>
          <p:nvPr>
            <p:ph type="body" idx="1"/>
          </p:nvPr>
        </p:nvSpPr>
        <p:spPr>
          <a:xfrm>
            <a:off x="983953" y="646108"/>
            <a:ext cx="8011765" cy="464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ru-RU" sz="2800"/>
              <a:t>ГДЕ ПОЛУЧИТЬ КОНСУЛЬТАЦИЮ?</a:t>
            </a:r>
            <a:endParaRPr sz="2800"/>
          </a:p>
        </p:txBody>
      </p:sp>
      <p:sp>
        <p:nvSpPr>
          <p:cNvPr id="579" name="Google Shape;579;p26"/>
          <p:cNvSpPr txBox="1"/>
          <p:nvPr/>
        </p:nvSpPr>
        <p:spPr>
          <a:xfrm>
            <a:off x="1058095" y="1825431"/>
            <a:ext cx="4952561" cy="602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00" rIns="0" bIns="0" anchor="t" anchorCtr="0">
            <a:spAutoFit/>
          </a:bodyPr>
          <a:lstStyle/>
          <a:p>
            <a:pPr marL="9525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Оператор конкурса «Музейный волонтёр»</a:t>
            </a:r>
            <a:endParaRPr sz="16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9525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Благотворительной программы «Музей без границ»</a:t>
            </a:r>
            <a:endParaRPr sz="16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983953" y="1379532"/>
            <a:ext cx="738343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Ассоциация менеджеров культуры</a:t>
            </a:r>
            <a:endParaRPr sz="2400" b="1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983953" y="2458034"/>
            <a:ext cx="439271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Юлия Мацкевич </a:t>
            </a:r>
            <a:r>
              <a:rPr lang="ru-RU"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(куратор конкурса)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+7 952 388 8691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</a:pPr>
            <a:endParaRPr sz="16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983953" y="3834882"/>
            <a:ext cx="83495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Благотворительный фонд Владимира Потанина</a:t>
            </a:r>
            <a:endParaRPr sz="2400" b="1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1058095" y="4296547"/>
            <a:ext cx="2747347" cy="609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+7-495-149-30-18</a:t>
            </a:r>
            <a:endParaRPr sz="16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museum@fondpotanin.ru</a:t>
            </a:r>
            <a:endParaRPr/>
          </a:p>
        </p:txBody>
      </p:sp>
      <p:sp>
        <p:nvSpPr>
          <p:cNvPr id="584" name="Google Shape;584;p26"/>
          <p:cNvSpPr/>
          <p:nvPr/>
        </p:nvSpPr>
        <p:spPr>
          <a:xfrm>
            <a:off x="1042304" y="3094935"/>
            <a:ext cx="31315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museum.volunteer@mail.ru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"/>
          <p:cNvSpPr/>
          <p:nvPr/>
        </p:nvSpPr>
        <p:spPr>
          <a:xfrm>
            <a:off x="914400" y="828076"/>
            <a:ext cx="10119360" cy="4738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ЦЕЛИ КОНКУРСА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«МУЗЕЙНЫЙ ВОЛОНТЁР»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ru-RU" sz="24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Поиск и продвижение </a:t>
            </a:r>
            <a:r>
              <a:rPr lang="ru-RU" sz="24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новаторских подходов в 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музейной 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деятельности в области волонтёрских программ для тиражирования и масштабирования</a:t>
            </a:r>
            <a:endParaRPr dirty="0"/>
          </a:p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ru-RU" sz="24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Развитие культуры 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добровольчества/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волонтёрства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как важнейшего инструмента взаимодействия музея и общества</a:t>
            </a:r>
            <a:endParaRPr dirty="0"/>
          </a:p>
          <a:p>
            <a:pPr marL="342900" marR="0" lvl="0" indent="-1905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"/>
          <p:cNvSpPr txBox="1"/>
          <p:nvPr/>
        </p:nvSpPr>
        <p:spPr>
          <a:xfrm>
            <a:off x="1621536" y="1350403"/>
            <a:ext cx="9436500" cy="39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25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НОМИНАЦИИ</a:t>
            </a:r>
            <a:endParaRPr sz="1400" b="1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</a:pPr>
            <a:r>
              <a:rPr lang="ru-RU"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«Образ жизни»</a:t>
            </a:r>
            <a:endParaRPr sz="1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</a:pPr>
            <a:r>
              <a:rPr lang="ru-RU"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«Вклад специалиста»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</a:pPr>
            <a:r>
              <a:rPr lang="ru-RU"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«Школа профессии»</a:t>
            </a:r>
            <a:endParaRPr sz="1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</a:pPr>
            <a:r>
              <a:rPr lang="ru-RU"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Специальная номинация для победителей конкурса – «Признание профессионалов»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ГРАНТ</a:t>
            </a:r>
            <a:r>
              <a:rPr lang="ru-RU"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на участие в специальной программе для музейных волонтеров – до </a:t>
            </a:r>
            <a:r>
              <a:rPr lang="ru-RU" sz="1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150 000 руб</a:t>
            </a:r>
            <a:r>
              <a:rPr lang="ru-RU"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(в смешанной форме – частично в натуральной и частично в денежной)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ГРАФИК КОНКУРСА: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</a:pPr>
            <a:r>
              <a:rPr lang="ru-RU"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Прием заявок - до </a:t>
            </a:r>
            <a:r>
              <a:rPr lang="ru-RU" sz="1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13 мая 2021</a:t>
            </a:r>
            <a:r>
              <a:rPr lang="ru-RU"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 (включительно)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</a:pPr>
            <a:r>
              <a:rPr lang="ru-RU"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Экспертиза - </a:t>
            </a:r>
            <a:r>
              <a:rPr lang="ru-RU" sz="1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до 28 мая 2021</a:t>
            </a:r>
            <a:endParaRPr sz="14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</a:pPr>
            <a:r>
              <a:rPr lang="ru-RU"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Объявление победителей - не позднее</a:t>
            </a:r>
            <a:r>
              <a:rPr lang="ru-RU" sz="1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 4 июня 2021</a:t>
            </a:r>
            <a:endParaRPr sz="14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</a:pPr>
            <a:r>
              <a:rPr lang="ru-RU"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Специальная программа для волонтёров – </a:t>
            </a:r>
            <a:r>
              <a:rPr lang="ru-RU" sz="1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до 30 июля 2021 (предположительно 7-11 июля)</a:t>
            </a:r>
            <a:endParaRPr sz="14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83" name="Google Shape;283;p4"/>
          <p:cNvGrpSpPr/>
          <p:nvPr/>
        </p:nvGrpSpPr>
        <p:grpSpPr>
          <a:xfrm>
            <a:off x="1095709" y="3914640"/>
            <a:ext cx="236638" cy="266966"/>
            <a:chOff x="1024096" y="2845009"/>
            <a:chExt cx="346075" cy="341897"/>
          </a:xfrm>
        </p:grpSpPr>
        <p:sp>
          <p:nvSpPr>
            <p:cNvPr id="284" name="Google Shape;284;p4"/>
            <p:cNvSpPr/>
            <p:nvPr/>
          </p:nvSpPr>
          <p:spPr>
            <a:xfrm>
              <a:off x="1099000" y="2845009"/>
              <a:ext cx="0" cy="59055"/>
            </a:xfrm>
            <a:custGeom>
              <a:avLst/>
              <a:gdLst/>
              <a:ahLst/>
              <a:cxnLst/>
              <a:rect l="l" t="t" r="r" b="b"/>
              <a:pathLst>
                <a:path w="120000" h="59055" extrusionOk="0">
                  <a:moveTo>
                    <a:pt x="0" y="0"/>
                  </a:moveTo>
                  <a:lnTo>
                    <a:pt x="0" y="58712"/>
                  </a:lnTo>
                </a:path>
              </a:pathLst>
            </a:custGeom>
            <a:noFill/>
            <a:ln w="177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1296892" y="2845009"/>
              <a:ext cx="0" cy="59055"/>
            </a:xfrm>
            <a:custGeom>
              <a:avLst/>
              <a:gdLst/>
              <a:ahLst/>
              <a:cxnLst/>
              <a:rect l="l" t="t" r="r" b="b"/>
              <a:pathLst>
                <a:path w="120000" h="59055" extrusionOk="0">
                  <a:moveTo>
                    <a:pt x="0" y="0"/>
                  </a:moveTo>
                  <a:lnTo>
                    <a:pt x="0" y="58712"/>
                  </a:lnTo>
                </a:path>
              </a:pathLst>
            </a:custGeom>
            <a:noFill/>
            <a:ln w="177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1024096" y="2875756"/>
              <a:ext cx="346075" cy="311150"/>
            </a:xfrm>
            <a:custGeom>
              <a:avLst/>
              <a:gdLst/>
              <a:ahLst/>
              <a:cxnLst/>
              <a:rect l="l" t="t" r="r" b="b"/>
              <a:pathLst>
                <a:path w="346075" h="311150" extrusionOk="0">
                  <a:moveTo>
                    <a:pt x="18922" y="0"/>
                  </a:moveTo>
                  <a:lnTo>
                    <a:pt x="326809" y="0"/>
                  </a:lnTo>
                  <a:lnTo>
                    <a:pt x="334148" y="1490"/>
                  </a:lnTo>
                  <a:lnTo>
                    <a:pt x="340166" y="5549"/>
                  </a:lnTo>
                  <a:lnTo>
                    <a:pt x="344236" y="11562"/>
                  </a:lnTo>
                  <a:lnTo>
                    <a:pt x="345732" y="18910"/>
                  </a:lnTo>
                  <a:lnTo>
                    <a:pt x="345732" y="291947"/>
                  </a:lnTo>
                  <a:lnTo>
                    <a:pt x="344236" y="299285"/>
                  </a:lnTo>
                  <a:lnTo>
                    <a:pt x="340166" y="305298"/>
                  </a:lnTo>
                  <a:lnTo>
                    <a:pt x="334148" y="309364"/>
                  </a:lnTo>
                  <a:lnTo>
                    <a:pt x="326809" y="310857"/>
                  </a:lnTo>
                  <a:lnTo>
                    <a:pt x="18922" y="310857"/>
                  </a:lnTo>
                  <a:lnTo>
                    <a:pt x="11583" y="309364"/>
                  </a:lnTo>
                  <a:lnTo>
                    <a:pt x="5565" y="305298"/>
                  </a:lnTo>
                  <a:lnTo>
                    <a:pt x="1495" y="299285"/>
                  </a:lnTo>
                  <a:lnTo>
                    <a:pt x="0" y="291947"/>
                  </a:lnTo>
                  <a:lnTo>
                    <a:pt x="0" y="18910"/>
                  </a:lnTo>
                  <a:lnTo>
                    <a:pt x="1495" y="11562"/>
                  </a:lnTo>
                  <a:lnTo>
                    <a:pt x="5565" y="5549"/>
                  </a:lnTo>
                  <a:lnTo>
                    <a:pt x="11583" y="1490"/>
                  </a:lnTo>
                  <a:lnTo>
                    <a:pt x="18922" y="0"/>
                  </a:lnTo>
                  <a:close/>
                </a:path>
              </a:pathLst>
            </a:custGeom>
            <a:noFill/>
            <a:ln w="177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1136427" y="2980925"/>
              <a:ext cx="44450" cy="37465"/>
            </a:xfrm>
            <a:custGeom>
              <a:avLst/>
              <a:gdLst/>
              <a:ahLst/>
              <a:cxnLst/>
              <a:rect l="l" t="t" r="r" b="b"/>
              <a:pathLst>
                <a:path w="44450" h="37464" extrusionOk="0">
                  <a:moveTo>
                    <a:pt x="3949" y="0"/>
                  </a:moveTo>
                  <a:lnTo>
                    <a:pt x="40233" y="0"/>
                  </a:lnTo>
                  <a:lnTo>
                    <a:pt x="42392" y="0"/>
                  </a:lnTo>
                  <a:lnTo>
                    <a:pt x="44183" y="1790"/>
                  </a:lnTo>
                  <a:lnTo>
                    <a:pt x="44183" y="3949"/>
                  </a:lnTo>
                  <a:lnTo>
                    <a:pt x="44183" y="33515"/>
                  </a:lnTo>
                  <a:lnTo>
                    <a:pt x="44183" y="35674"/>
                  </a:lnTo>
                  <a:lnTo>
                    <a:pt x="42392" y="37452"/>
                  </a:lnTo>
                  <a:lnTo>
                    <a:pt x="40233" y="37452"/>
                  </a:lnTo>
                  <a:lnTo>
                    <a:pt x="3949" y="37452"/>
                  </a:lnTo>
                  <a:lnTo>
                    <a:pt x="1790" y="37452"/>
                  </a:lnTo>
                  <a:lnTo>
                    <a:pt x="0" y="35674"/>
                  </a:lnTo>
                  <a:lnTo>
                    <a:pt x="0" y="33515"/>
                  </a:lnTo>
                  <a:lnTo>
                    <a:pt x="0" y="3949"/>
                  </a:lnTo>
                  <a:lnTo>
                    <a:pt x="0" y="1790"/>
                  </a:lnTo>
                  <a:lnTo>
                    <a:pt x="1790" y="0"/>
                  </a:lnTo>
                  <a:lnTo>
                    <a:pt x="3949" y="0"/>
                  </a:lnTo>
                  <a:close/>
                </a:path>
              </a:pathLst>
            </a:custGeom>
            <a:noFill/>
            <a:ln w="177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1213719" y="2980925"/>
              <a:ext cx="44450" cy="37465"/>
            </a:xfrm>
            <a:custGeom>
              <a:avLst/>
              <a:gdLst/>
              <a:ahLst/>
              <a:cxnLst/>
              <a:rect l="l" t="t" r="r" b="b"/>
              <a:pathLst>
                <a:path w="44450" h="37464" extrusionOk="0">
                  <a:moveTo>
                    <a:pt x="3949" y="0"/>
                  </a:moveTo>
                  <a:lnTo>
                    <a:pt x="40195" y="0"/>
                  </a:lnTo>
                  <a:lnTo>
                    <a:pt x="42354" y="0"/>
                  </a:lnTo>
                  <a:lnTo>
                    <a:pt x="44132" y="1790"/>
                  </a:lnTo>
                  <a:lnTo>
                    <a:pt x="44132" y="3949"/>
                  </a:lnTo>
                  <a:lnTo>
                    <a:pt x="44132" y="33515"/>
                  </a:lnTo>
                  <a:lnTo>
                    <a:pt x="44132" y="35674"/>
                  </a:lnTo>
                  <a:lnTo>
                    <a:pt x="42354" y="37452"/>
                  </a:lnTo>
                  <a:lnTo>
                    <a:pt x="40195" y="37452"/>
                  </a:lnTo>
                  <a:lnTo>
                    <a:pt x="3949" y="37452"/>
                  </a:lnTo>
                  <a:lnTo>
                    <a:pt x="1752" y="37452"/>
                  </a:lnTo>
                  <a:lnTo>
                    <a:pt x="0" y="35674"/>
                  </a:lnTo>
                  <a:lnTo>
                    <a:pt x="0" y="33515"/>
                  </a:lnTo>
                  <a:lnTo>
                    <a:pt x="0" y="3949"/>
                  </a:lnTo>
                  <a:lnTo>
                    <a:pt x="0" y="1790"/>
                  </a:lnTo>
                  <a:lnTo>
                    <a:pt x="1752" y="0"/>
                  </a:lnTo>
                  <a:lnTo>
                    <a:pt x="3949" y="0"/>
                  </a:lnTo>
                  <a:close/>
                </a:path>
              </a:pathLst>
            </a:custGeom>
            <a:noFill/>
            <a:ln w="177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1289411" y="2980925"/>
              <a:ext cx="44450" cy="37465"/>
            </a:xfrm>
            <a:custGeom>
              <a:avLst/>
              <a:gdLst/>
              <a:ahLst/>
              <a:cxnLst/>
              <a:rect l="l" t="t" r="r" b="b"/>
              <a:pathLst>
                <a:path w="44450" h="37464" extrusionOk="0">
                  <a:moveTo>
                    <a:pt x="3937" y="0"/>
                  </a:moveTo>
                  <a:lnTo>
                    <a:pt x="40182" y="0"/>
                  </a:lnTo>
                  <a:lnTo>
                    <a:pt x="42341" y="0"/>
                  </a:lnTo>
                  <a:lnTo>
                    <a:pt x="44132" y="1790"/>
                  </a:lnTo>
                  <a:lnTo>
                    <a:pt x="44132" y="3949"/>
                  </a:lnTo>
                  <a:lnTo>
                    <a:pt x="44132" y="33515"/>
                  </a:lnTo>
                  <a:lnTo>
                    <a:pt x="44132" y="35674"/>
                  </a:lnTo>
                  <a:lnTo>
                    <a:pt x="42341" y="37452"/>
                  </a:lnTo>
                  <a:lnTo>
                    <a:pt x="40182" y="37452"/>
                  </a:lnTo>
                  <a:lnTo>
                    <a:pt x="3937" y="37452"/>
                  </a:lnTo>
                  <a:lnTo>
                    <a:pt x="1739" y="37452"/>
                  </a:lnTo>
                  <a:lnTo>
                    <a:pt x="0" y="35674"/>
                  </a:lnTo>
                  <a:lnTo>
                    <a:pt x="0" y="33515"/>
                  </a:lnTo>
                  <a:lnTo>
                    <a:pt x="0" y="3949"/>
                  </a:lnTo>
                  <a:lnTo>
                    <a:pt x="0" y="1790"/>
                  </a:lnTo>
                  <a:lnTo>
                    <a:pt x="1739" y="0"/>
                  </a:lnTo>
                  <a:lnTo>
                    <a:pt x="3937" y="0"/>
                  </a:lnTo>
                  <a:close/>
                </a:path>
              </a:pathLst>
            </a:custGeom>
            <a:noFill/>
            <a:ln w="177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1136427" y="3046342"/>
              <a:ext cx="44450" cy="37465"/>
            </a:xfrm>
            <a:custGeom>
              <a:avLst/>
              <a:gdLst/>
              <a:ahLst/>
              <a:cxnLst/>
              <a:rect l="l" t="t" r="r" b="b"/>
              <a:pathLst>
                <a:path w="44450" h="37464" extrusionOk="0">
                  <a:moveTo>
                    <a:pt x="3949" y="0"/>
                  </a:moveTo>
                  <a:lnTo>
                    <a:pt x="40233" y="0"/>
                  </a:lnTo>
                  <a:lnTo>
                    <a:pt x="42392" y="0"/>
                  </a:lnTo>
                  <a:lnTo>
                    <a:pt x="44183" y="1777"/>
                  </a:lnTo>
                  <a:lnTo>
                    <a:pt x="44183" y="3936"/>
                  </a:lnTo>
                  <a:lnTo>
                    <a:pt x="44183" y="33502"/>
                  </a:lnTo>
                  <a:lnTo>
                    <a:pt x="44183" y="35661"/>
                  </a:lnTo>
                  <a:lnTo>
                    <a:pt x="42392" y="37452"/>
                  </a:lnTo>
                  <a:lnTo>
                    <a:pt x="40233" y="37452"/>
                  </a:lnTo>
                  <a:lnTo>
                    <a:pt x="3949" y="37452"/>
                  </a:lnTo>
                  <a:lnTo>
                    <a:pt x="1790" y="37452"/>
                  </a:lnTo>
                  <a:lnTo>
                    <a:pt x="0" y="35661"/>
                  </a:lnTo>
                  <a:lnTo>
                    <a:pt x="0" y="33502"/>
                  </a:lnTo>
                  <a:lnTo>
                    <a:pt x="0" y="3936"/>
                  </a:lnTo>
                  <a:lnTo>
                    <a:pt x="0" y="1777"/>
                  </a:lnTo>
                  <a:lnTo>
                    <a:pt x="1790" y="0"/>
                  </a:lnTo>
                  <a:lnTo>
                    <a:pt x="3949" y="0"/>
                  </a:lnTo>
                  <a:close/>
                </a:path>
              </a:pathLst>
            </a:custGeom>
            <a:noFill/>
            <a:ln w="177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1213719" y="3046342"/>
              <a:ext cx="44450" cy="37465"/>
            </a:xfrm>
            <a:custGeom>
              <a:avLst/>
              <a:gdLst/>
              <a:ahLst/>
              <a:cxnLst/>
              <a:rect l="l" t="t" r="r" b="b"/>
              <a:pathLst>
                <a:path w="44450" h="37464" extrusionOk="0">
                  <a:moveTo>
                    <a:pt x="3949" y="0"/>
                  </a:moveTo>
                  <a:lnTo>
                    <a:pt x="40195" y="0"/>
                  </a:lnTo>
                  <a:lnTo>
                    <a:pt x="42354" y="0"/>
                  </a:lnTo>
                  <a:lnTo>
                    <a:pt x="44132" y="1777"/>
                  </a:lnTo>
                  <a:lnTo>
                    <a:pt x="44132" y="3936"/>
                  </a:lnTo>
                  <a:lnTo>
                    <a:pt x="44132" y="33502"/>
                  </a:lnTo>
                  <a:lnTo>
                    <a:pt x="44132" y="35661"/>
                  </a:lnTo>
                  <a:lnTo>
                    <a:pt x="42354" y="37452"/>
                  </a:lnTo>
                  <a:lnTo>
                    <a:pt x="40195" y="37452"/>
                  </a:lnTo>
                  <a:lnTo>
                    <a:pt x="3949" y="37452"/>
                  </a:lnTo>
                  <a:lnTo>
                    <a:pt x="1752" y="37452"/>
                  </a:lnTo>
                  <a:lnTo>
                    <a:pt x="0" y="35661"/>
                  </a:lnTo>
                  <a:lnTo>
                    <a:pt x="0" y="33502"/>
                  </a:lnTo>
                  <a:lnTo>
                    <a:pt x="0" y="3936"/>
                  </a:lnTo>
                  <a:lnTo>
                    <a:pt x="0" y="1777"/>
                  </a:lnTo>
                  <a:lnTo>
                    <a:pt x="1752" y="0"/>
                  </a:lnTo>
                  <a:lnTo>
                    <a:pt x="3949" y="0"/>
                  </a:lnTo>
                  <a:close/>
                </a:path>
              </a:pathLst>
            </a:custGeom>
            <a:noFill/>
            <a:ln w="177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1289411" y="3046342"/>
              <a:ext cx="44450" cy="37465"/>
            </a:xfrm>
            <a:custGeom>
              <a:avLst/>
              <a:gdLst/>
              <a:ahLst/>
              <a:cxnLst/>
              <a:rect l="l" t="t" r="r" b="b"/>
              <a:pathLst>
                <a:path w="44450" h="37464" extrusionOk="0">
                  <a:moveTo>
                    <a:pt x="3937" y="0"/>
                  </a:moveTo>
                  <a:lnTo>
                    <a:pt x="40182" y="0"/>
                  </a:lnTo>
                  <a:lnTo>
                    <a:pt x="42341" y="0"/>
                  </a:lnTo>
                  <a:lnTo>
                    <a:pt x="44132" y="1777"/>
                  </a:lnTo>
                  <a:lnTo>
                    <a:pt x="44132" y="3936"/>
                  </a:lnTo>
                  <a:lnTo>
                    <a:pt x="44132" y="33502"/>
                  </a:lnTo>
                  <a:lnTo>
                    <a:pt x="44132" y="35661"/>
                  </a:lnTo>
                  <a:lnTo>
                    <a:pt x="42341" y="37452"/>
                  </a:lnTo>
                  <a:lnTo>
                    <a:pt x="40182" y="37452"/>
                  </a:lnTo>
                  <a:lnTo>
                    <a:pt x="3937" y="37452"/>
                  </a:lnTo>
                  <a:lnTo>
                    <a:pt x="1739" y="37452"/>
                  </a:lnTo>
                  <a:lnTo>
                    <a:pt x="0" y="35661"/>
                  </a:lnTo>
                  <a:lnTo>
                    <a:pt x="0" y="33502"/>
                  </a:lnTo>
                  <a:lnTo>
                    <a:pt x="0" y="3936"/>
                  </a:lnTo>
                  <a:lnTo>
                    <a:pt x="0" y="1777"/>
                  </a:lnTo>
                  <a:lnTo>
                    <a:pt x="1739" y="0"/>
                  </a:lnTo>
                  <a:lnTo>
                    <a:pt x="3937" y="0"/>
                  </a:lnTo>
                  <a:close/>
                </a:path>
              </a:pathLst>
            </a:custGeom>
            <a:noFill/>
            <a:ln w="177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1136427" y="3110553"/>
              <a:ext cx="44450" cy="37465"/>
            </a:xfrm>
            <a:custGeom>
              <a:avLst/>
              <a:gdLst/>
              <a:ahLst/>
              <a:cxnLst/>
              <a:rect l="l" t="t" r="r" b="b"/>
              <a:pathLst>
                <a:path w="44450" h="37464" extrusionOk="0">
                  <a:moveTo>
                    <a:pt x="3949" y="0"/>
                  </a:moveTo>
                  <a:lnTo>
                    <a:pt x="40233" y="0"/>
                  </a:lnTo>
                  <a:lnTo>
                    <a:pt x="42392" y="0"/>
                  </a:lnTo>
                  <a:lnTo>
                    <a:pt x="44183" y="1790"/>
                  </a:lnTo>
                  <a:lnTo>
                    <a:pt x="44183" y="3949"/>
                  </a:lnTo>
                  <a:lnTo>
                    <a:pt x="44183" y="33502"/>
                  </a:lnTo>
                  <a:lnTo>
                    <a:pt x="44183" y="35661"/>
                  </a:lnTo>
                  <a:lnTo>
                    <a:pt x="42392" y="37452"/>
                  </a:lnTo>
                  <a:lnTo>
                    <a:pt x="40233" y="37452"/>
                  </a:lnTo>
                  <a:lnTo>
                    <a:pt x="3949" y="37452"/>
                  </a:lnTo>
                  <a:lnTo>
                    <a:pt x="1790" y="37452"/>
                  </a:lnTo>
                  <a:lnTo>
                    <a:pt x="0" y="35661"/>
                  </a:lnTo>
                  <a:lnTo>
                    <a:pt x="0" y="33502"/>
                  </a:lnTo>
                  <a:lnTo>
                    <a:pt x="0" y="3949"/>
                  </a:lnTo>
                  <a:lnTo>
                    <a:pt x="0" y="1790"/>
                  </a:lnTo>
                  <a:lnTo>
                    <a:pt x="1790" y="0"/>
                  </a:lnTo>
                  <a:lnTo>
                    <a:pt x="3949" y="0"/>
                  </a:lnTo>
                  <a:close/>
                </a:path>
              </a:pathLst>
            </a:custGeom>
            <a:noFill/>
            <a:ln w="177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1213719" y="3110553"/>
              <a:ext cx="44450" cy="37465"/>
            </a:xfrm>
            <a:custGeom>
              <a:avLst/>
              <a:gdLst/>
              <a:ahLst/>
              <a:cxnLst/>
              <a:rect l="l" t="t" r="r" b="b"/>
              <a:pathLst>
                <a:path w="44450" h="37464" extrusionOk="0">
                  <a:moveTo>
                    <a:pt x="3949" y="0"/>
                  </a:moveTo>
                  <a:lnTo>
                    <a:pt x="40195" y="0"/>
                  </a:lnTo>
                  <a:lnTo>
                    <a:pt x="42354" y="0"/>
                  </a:lnTo>
                  <a:lnTo>
                    <a:pt x="44132" y="1790"/>
                  </a:lnTo>
                  <a:lnTo>
                    <a:pt x="44132" y="3949"/>
                  </a:lnTo>
                  <a:lnTo>
                    <a:pt x="44132" y="33502"/>
                  </a:lnTo>
                  <a:lnTo>
                    <a:pt x="44132" y="35661"/>
                  </a:lnTo>
                  <a:lnTo>
                    <a:pt x="42354" y="37452"/>
                  </a:lnTo>
                  <a:lnTo>
                    <a:pt x="40195" y="37452"/>
                  </a:lnTo>
                  <a:lnTo>
                    <a:pt x="3949" y="37452"/>
                  </a:lnTo>
                  <a:lnTo>
                    <a:pt x="1752" y="37452"/>
                  </a:lnTo>
                  <a:lnTo>
                    <a:pt x="0" y="35661"/>
                  </a:lnTo>
                  <a:lnTo>
                    <a:pt x="0" y="33502"/>
                  </a:lnTo>
                  <a:lnTo>
                    <a:pt x="0" y="3949"/>
                  </a:lnTo>
                  <a:lnTo>
                    <a:pt x="0" y="1790"/>
                  </a:lnTo>
                  <a:lnTo>
                    <a:pt x="1752" y="0"/>
                  </a:lnTo>
                  <a:lnTo>
                    <a:pt x="3949" y="0"/>
                  </a:lnTo>
                  <a:close/>
                </a:path>
              </a:pathLst>
            </a:custGeom>
            <a:noFill/>
            <a:ln w="177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1060748" y="3110553"/>
              <a:ext cx="44450" cy="37465"/>
            </a:xfrm>
            <a:custGeom>
              <a:avLst/>
              <a:gdLst/>
              <a:ahLst/>
              <a:cxnLst/>
              <a:rect l="l" t="t" r="r" b="b"/>
              <a:pathLst>
                <a:path w="44450" h="37464" extrusionOk="0">
                  <a:moveTo>
                    <a:pt x="3949" y="0"/>
                  </a:moveTo>
                  <a:lnTo>
                    <a:pt x="40220" y="0"/>
                  </a:lnTo>
                  <a:lnTo>
                    <a:pt x="42392" y="0"/>
                  </a:lnTo>
                  <a:lnTo>
                    <a:pt x="44170" y="1790"/>
                  </a:lnTo>
                  <a:lnTo>
                    <a:pt x="44170" y="3949"/>
                  </a:lnTo>
                  <a:lnTo>
                    <a:pt x="44170" y="33502"/>
                  </a:lnTo>
                  <a:lnTo>
                    <a:pt x="44170" y="35661"/>
                  </a:lnTo>
                  <a:lnTo>
                    <a:pt x="42392" y="37452"/>
                  </a:lnTo>
                  <a:lnTo>
                    <a:pt x="40220" y="37452"/>
                  </a:lnTo>
                  <a:lnTo>
                    <a:pt x="3949" y="37452"/>
                  </a:lnTo>
                  <a:lnTo>
                    <a:pt x="1790" y="37452"/>
                  </a:lnTo>
                  <a:lnTo>
                    <a:pt x="0" y="35661"/>
                  </a:lnTo>
                  <a:lnTo>
                    <a:pt x="0" y="33502"/>
                  </a:lnTo>
                  <a:lnTo>
                    <a:pt x="0" y="3949"/>
                  </a:lnTo>
                  <a:lnTo>
                    <a:pt x="0" y="1790"/>
                  </a:lnTo>
                  <a:lnTo>
                    <a:pt x="1790" y="0"/>
                  </a:lnTo>
                  <a:lnTo>
                    <a:pt x="3949" y="0"/>
                  </a:lnTo>
                  <a:close/>
                </a:path>
              </a:pathLst>
            </a:custGeom>
            <a:noFill/>
            <a:ln w="177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1060748" y="3046342"/>
              <a:ext cx="44450" cy="37465"/>
            </a:xfrm>
            <a:custGeom>
              <a:avLst/>
              <a:gdLst/>
              <a:ahLst/>
              <a:cxnLst/>
              <a:rect l="l" t="t" r="r" b="b"/>
              <a:pathLst>
                <a:path w="44450" h="37464" extrusionOk="0">
                  <a:moveTo>
                    <a:pt x="3949" y="0"/>
                  </a:moveTo>
                  <a:lnTo>
                    <a:pt x="40220" y="0"/>
                  </a:lnTo>
                  <a:lnTo>
                    <a:pt x="42392" y="0"/>
                  </a:lnTo>
                  <a:lnTo>
                    <a:pt x="44170" y="1777"/>
                  </a:lnTo>
                  <a:lnTo>
                    <a:pt x="44170" y="3936"/>
                  </a:lnTo>
                  <a:lnTo>
                    <a:pt x="44170" y="33502"/>
                  </a:lnTo>
                  <a:lnTo>
                    <a:pt x="44170" y="35661"/>
                  </a:lnTo>
                  <a:lnTo>
                    <a:pt x="42392" y="37452"/>
                  </a:lnTo>
                  <a:lnTo>
                    <a:pt x="40220" y="37452"/>
                  </a:lnTo>
                  <a:lnTo>
                    <a:pt x="3949" y="37452"/>
                  </a:lnTo>
                  <a:lnTo>
                    <a:pt x="1790" y="37452"/>
                  </a:lnTo>
                  <a:lnTo>
                    <a:pt x="0" y="35661"/>
                  </a:lnTo>
                  <a:lnTo>
                    <a:pt x="0" y="33502"/>
                  </a:lnTo>
                  <a:lnTo>
                    <a:pt x="0" y="3936"/>
                  </a:lnTo>
                  <a:lnTo>
                    <a:pt x="0" y="1777"/>
                  </a:lnTo>
                  <a:lnTo>
                    <a:pt x="1790" y="0"/>
                  </a:lnTo>
                  <a:lnTo>
                    <a:pt x="3949" y="0"/>
                  </a:lnTo>
                  <a:close/>
                </a:path>
              </a:pathLst>
            </a:custGeom>
            <a:noFill/>
            <a:ln w="177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1024096" y="2942736"/>
              <a:ext cx="346075" cy="0"/>
            </a:xfrm>
            <a:custGeom>
              <a:avLst/>
              <a:gdLst/>
              <a:ahLst/>
              <a:cxnLst/>
              <a:rect l="l" t="t" r="r" b="b"/>
              <a:pathLst>
                <a:path w="346075" h="120000" extrusionOk="0">
                  <a:moveTo>
                    <a:pt x="0" y="0"/>
                  </a:moveTo>
                  <a:lnTo>
                    <a:pt x="345732" y="0"/>
                  </a:lnTo>
                </a:path>
              </a:pathLst>
            </a:custGeom>
            <a:noFill/>
            <a:ln w="177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98" name="Google Shape;298;p4"/>
          <p:cNvGrpSpPr/>
          <p:nvPr/>
        </p:nvGrpSpPr>
        <p:grpSpPr>
          <a:xfrm>
            <a:off x="1069279" y="3149752"/>
            <a:ext cx="262413" cy="235804"/>
            <a:chOff x="1024102" y="2268218"/>
            <a:chExt cx="454914" cy="303162"/>
          </a:xfrm>
        </p:grpSpPr>
        <p:sp>
          <p:nvSpPr>
            <p:cNvPr id="299" name="Google Shape;299;p4"/>
            <p:cNvSpPr/>
            <p:nvPr/>
          </p:nvSpPr>
          <p:spPr>
            <a:xfrm>
              <a:off x="1132509" y="2312554"/>
              <a:ext cx="237490" cy="222885"/>
            </a:xfrm>
            <a:custGeom>
              <a:avLst/>
              <a:gdLst/>
              <a:ahLst/>
              <a:cxnLst/>
              <a:rect l="l" t="t" r="r" b="b"/>
              <a:pathLst>
                <a:path w="237490" h="222885" extrusionOk="0">
                  <a:moveTo>
                    <a:pt x="77647" y="0"/>
                  </a:moveTo>
                  <a:lnTo>
                    <a:pt x="0" y="40220"/>
                  </a:lnTo>
                  <a:lnTo>
                    <a:pt x="152946" y="130555"/>
                  </a:lnTo>
                  <a:lnTo>
                    <a:pt x="152946" y="222427"/>
                  </a:lnTo>
                  <a:lnTo>
                    <a:pt x="237286" y="176123"/>
                  </a:lnTo>
                  <a:lnTo>
                    <a:pt x="237286" y="90779"/>
                  </a:lnTo>
                  <a:lnTo>
                    <a:pt x="88366" y="6146"/>
                  </a:lnTo>
                  <a:lnTo>
                    <a:pt x="77647" y="0"/>
                  </a:lnTo>
                  <a:close/>
                </a:path>
              </a:pathLst>
            </a:custGeom>
            <a:noFill/>
            <a:ln w="177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1220292" y="2268218"/>
              <a:ext cx="253365" cy="135255"/>
            </a:xfrm>
            <a:custGeom>
              <a:avLst/>
              <a:gdLst/>
              <a:ahLst/>
              <a:cxnLst/>
              <a:rect l="l" t="t" r="r" b="b"/>
              <a:pathLst>
                <a:path w="253365" h="135255" extrusionOk="0">
                  <a:moveTo>
                    <a:pt x="0" y="50126"/>
                  </a:moveTo>
                  <a:lnTo>
                    <a:pt x="100545" y="0"/>
                  </a:lnTo>
                  <a:lnTo>
                    <a:pt x="253212" y="79565"/>
                  </a:lnTo>
                  <a:lnTo>
                    <a:pt x="149504" y="135115"/>
                  </a:lnTo>
                </a:path>
              </a:pathLst>
            </a:custGeom>
            <a:noFill/>
            <a:ln w="177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1027175" y="2359061"/>
              <a:ext cx="258445" cy="134620"/>
            </a:xfrm>
            <a:custGeom>
              <a:avLst/>
              <a:gdLst/>
              <a:ahLst/>
              <a:cxnLst/>
              <a:rect l="l" t="t" r="r" b="b"/>
              <a:pathLst>
                <a:path w="258444" h="134619" extrusionOk="0">
                  <a:moveTo>
                    <a:pt x="258279" y="84048"/>
                  </a:moveTo>
                  <a:lnTo>
                    <a:pt x="156197" y="134543"/>
                  </a:lnTo>
                  <a:lnTo>
                    <a:pt x="0" y="60325"/>
                  </a:lnTo>
                  <a:lnTo>
                    <a:pt x="115976" y="0"/>
                  </a:lnTo>
                </a:path>
              </a:pathLst>
            </a:custGeom>
            <a:noFill/>
            <a:ln w="177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1024102" y="2454616"/>
              <a:ext cx="261620" cy="79375"/>
            </a:xfrm>
            <a:custGeom>
              <a:avLst/>
              <a:gdLst/>
              <a:ahLst/>
              <a:cxnLst/>
              <a:rect l="l" t="t" r="r" b="b"/>
              <a:pathLst>
                <a:path w="261619" h="79375" extrusionOk="0">
                  <a:moveTo>
                    <a:pt x="0" y="0"/>
                  </a:moveTo>
                  <a:lnTo>
                    <a:pt x="157289" y="78841"/>
                  </a:lnTo>
                  <a:lnTo>
                    <a:pt x="261353" y="25387"/>
                  </a:lnTo>
                </a:path>
              </a:pathLst>
            </a:custGeom>
            <a:noFill/>
            <a:ln w="177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1024102" y="2492005"/>
              <a:ext cx="261620" cy="79375"/>
            </a:xfrm>
            <a:custGeom>
              <a:avLst/>
              <a:gdLst/>
              <a:ahLst/>
              <a:cxnLst/>
              <a:rect l="l" t="t" r="r" b="b"/>
              <a:pathLst>
                <a:path w="261619" h="79375" extrusionOk="0">
                  <a:moveTo>
                    <a:pt x="0" y="0"/>
                  </a:moveTo>
                  <a:lnTo>
                    <a:pt x="157289" y="78854"/>
                  </a:lnTo>
                  <a:lnTo>
                    <a:pt x="261353" y="25247"/>
                  </a:lnTo>
                </a:path>
              </a:pathLst>
            </a:custGeom>
            <a:noFill/>
            <a:ln w="177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1369796" y="2384169"/>
              <a:ext cx="109220" cy="55244"/>
            </a:xfrm>
            <a:custGeom>
              <a:avLst/>
              <a:gdLst/>
              <a:ahLst/>
              <a:cxnLst/>
              <a:rect l="l" t="t" r="r" b="b"/>
              <a:pathLst>
                <a:path w="109219" h="55244" extrusionOk="0">
                  <a:moveTo>
                    <a:pt x="0" y="55105"/>
                  </a:moveTo>
                  <a:lnTo>
                    <a:pt x="109143" y="0"/>
                  </a:lnTo>
                </a:path>
              </a:pathLst>
            </a:custGeom>
            <a:noFill/>
            <a:ln w="177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1369796" y="2417875"/>
              <a:ext cx="109220" cy="54610"/>
            </a:xfrm>
            <a:custGeom>
              <a:avLst/>
              <a:gdLst/>
              <a:ahLst/>
              <a:cxnLst/>
              <a:rect l="l" t="t" r="r" b="b"/>
              <a:pathLst>
                <a:path w="109219" h="54610" extrusionOk="0">
                  <a:moveTo>
                    <a:pt x="0" y="54101"/>
                  </a:moveTo>
                  <a:lnTo>
                    <a:pt x="109143" y="0"/>
                  </a:lnTo>
                </a:path>
              </a:pathLst>
            </a:custGeom>
            <a:noFill/>
            <a:ln w="177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06" name="Google Shape;306;p4"/>
          <p:cNvSpPr/>
          <p:nvPr/>
        </p:nvSpPr>
        <p:spPr>
          <a:xfrm rot="10800000" flipH="1">
            <a:off x="1053644" y="1401839"/>
            <a:ext cx="274956" cy="173227"/>
          </a:xfrm>
          <a:prstGeom prst="ribbon">
            <a:avLst>
              <a:gd name="adj1" fmla="val 16667"/>
              <a:gd name="adj2" fmla="val 50000"/>
            </a:avLst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7" name="Google Shape;307;p4"/>
          <p:cNvSpPr/>
          <p:nvPr/>
        </p:nvSpPr>
        <p:spPr>
          <a:xfrm>
            <a:off x="1053643" y="5607967"/>
            <a:ext cx="9331891" cy="513568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8" name="Google Shape;308;p4"/>
          <p:cNvSpPr txBox="1"/>
          <p:nvPr/>
        </p:nvSpPr>
        <p:spPr>
          <a:xfrm>
            <a:off x="1042577" y="5585214"/>
            <a:ext cx="927636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Вся информация о конкурсе: </a:t>
            </a:r>
            <a:r>
              <a:rPr lang="ru-RU" sz="14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https://www.fondpotanin.ru/competitions/muzeynyy-volonter/</a:t>
            </a:r>
            <a:endParaRPr sz="1400" b="0" i="0" u="sng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Главная страница – Конкурсы и гранты – Музейный волонтер</a:t>
            </a:r>
            <a:endParaRPr sz="14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9" name="Google Shape;309;p4"/>
          <p:cNvSpPr txBox="1">
            <a:spLocks noGrp="1"/>
          </p:cNvSpPr>
          <p:nvPr>
            <p:ph type="body" idx="1"/>
          </p:nvPr>
        </p:nvSpPr>
        <p:spPr>
          <a:xfrm>
            <a:off x="949361" y="513869"/>
            <a:ext cx="50514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lang="ru-RU" sz="1800" u="sng"/>
              <a:t>ПАРАМЕТРЫ КОНКУРСА</a:t>
            </a:r>
            <a:endParaRPr sz="18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Tahoma"/>
              <a:buNone/>
            </a:pPr>
            <a:r>
              <a:rPr lang="ru-RU" sz="1600">
                <a:solidFill>
                  <a:schemeClr val="accent6"/>
                </a:solidFill>
              </a:rPr>
              <a:t>ПРОВОДИТСЯ ОДИН РАЗ В ГОД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</a:pPr>
            <a:endParaRPr sz="1600" b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"/>
          <p:cNvSpPr/>
          <p:nvPr/>
        </p:nvSpPr>
        <p:spPr>
          <a:xfrm>
            <a:off x="970863" y="981170"/>
            <a:ext cx="9899904" cy="4739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sng" strike="noStrike" cap="non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МУЗЕЙНАЯ</a:t>
            </a:r>
            <a:r>
              <a:rPr lang="ru-RU" sz="1800" b="0" i="0" u="sng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1800" b="0" i="0" u="sng" strike="noStrike" cap="non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ОРГАНИЗАЦИЯ</a:t>
            </a:r>
            <a:r>
              <a:rPr lang="ru-RU" sz="1800" b="0" i="0" u="sng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 – ЧТО ЭТО ТАКОЕ?</a:t>
            </a:r>
            <a:endParaRPr sz="1800" b="0" i="0" u="sng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66700" marR="0" lvl="0" indent="-266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ru-RU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Расположена на территории Российской Федерации</a:t>
            </a: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66700" marR="0" lvl="0" indent="-266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ru-RU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Зарегистрирована в соответствии с действующим законодательством</a:t>
            </a: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66700" marR="0" lvl="0" indent="-266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ru-RU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Имеет </a:t>
            </a:r>
            <a:r>
              <a:rPr lang="ru-RU"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некоммерческую организационно-правовую форму </a:t>
            </a:r>
            <a:r>
              <a:rPr lang="ru-RU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– принадлежит к числу:</a:t>
            </a: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66700" marR="0" lvl="0" indent="-2667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ru-RU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некоммерческих организаций (музеев): государственных и муниципальных (казённых, бюджетных, автономных) учреждений и частных (негосударственных) учреждений;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2667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ru-RU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иных некоммерческих организаций, имеющих в своём наименовании слово «музей» и/ или осуществляющих согласно Уставу/ Положению музейную деятельность;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2667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ru-RU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профессиональных музейных объединений и ассоциаций;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2667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ru-RU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структурных/ обособленных подразделений некоммерческих организаций, осуществляющих согласно Положению музейную деятельность (ведомственный музей, общественный музей, музейный отдел, филиал, представительство).</a:t>
            </a:r>
            <a:endParaRPr sz="1800" b="0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5" name="Google Shape;315;p5"/>
          <p:cNvSpPr txBox="1"/>
          <p:nvPr/>
        </p:nvSpPr>
        <p:spPr>
          <a:xfrm>
            <a:off x="970863" y="417251"/>
            <a:ext cx="108125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УЧАСТНИКИ КОНКУРСА – ВОЛОНТЁРЫ МУЗЕЙНЫХ ОРГАНИЗАЦИЙ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5"/>
          <p:cNvSpPr txBox="1"/>
          <p:nvPr/>
        </p:nvSpPr>
        <p:spPr>
          <a:xfrm>
            <a:off x="1055688" y="5915990"/>
            <a:ext cx="57310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Далее в презентации «Музейная организация» = «музей»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6"/>
          <p:cNvSpPr txBox="1">
            <a:spLocks noGrp="1"/>
          </p:cNvSpPr>
          <p:nvPr>
            <p:ph type="body" idx="1"/>
          </p:nvPr>
        </p:nvSpPr>
        <p:spPr>
          <a:xfrm>
            <a:off x="1055688" y="458652"/>
            <a:ext cx="8949446" cy="499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ru-RU" sz="2800"/>
              <a:t>УЧАСТНИКИ КОНКУРСА – ФИЗИЧЕСКИЕ ЛИЦА </a:t>
            </a:r>
            <a:endParaRPr sz="2800"/>
          </a:p>
        </p:txBody>
      </p:sp>
      <p:sp>
        <p:nvSpPr>
          <p:cNvPr id="322" name="Google Shape;322;p6"/>
          <p:cNvSpPr txBox="1"/>
          <p:nvPr/>
        </p:nvSpPr>
        <p:spPr>
          <a:xfrm>
            <a:off x="1055688" y="1230764"/>
            <a:ext cx="2595645" cy="33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28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ahoma"/>
              <a:buNone/>
            </a:pPr>
            <a:r>
              <a:rPr lang="ru-RU" sz="18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МОГУТ УЧАСТВОВАТЬ</a:t>
            </a:r>
            <a:endParaRPr sz="1800" b="0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3" name="Google Shape;323;p6"/>
          <p:cNvSpPr txBox="1"/>
          <p:nvPr/>
        </p:nvSpPr>
        <p:spPr>
          <a:xfrm>
            <a:off x="6341825" y="1233925"/>
            <a:ext cx="3133177" cy="33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28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ahoma"/>
              <a:buNone/>
            </a:pPr>
            <a:r>
              <a:rPr lang="ru-RU" sz="18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НЕ МОГУТ УЧАСТВОВАТЬ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6"/>
          <p:cNvSpPr/>
          <p:nvPr/>
        </p:nvSpPr>
        <p:spPr>
          <a:xfrm>
            <a:off x="6169716" y="1615735"/>
            <a:ext cx="5168844" cy="45719"/>
          </a:xfrm>
          <a:custGeom>
            <a:avLst/>
            <a:gdLst/>
            <a:ahLst/>
            <a:cxnLst/>
            <a:rect l="l" t="t" r="r" b="b"/>
            <a:pathLst>
              <a:path w="3564254" h="120000" extrusionOk="0">
                <a:moveTo>
                  <a:pt x="0" y="0"/>
                </a:moveTo>
                <a:lnTo>
                  <a:pt x="3564001" y="0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5" name="Google Shape;325;p6"/>
          <p:cNvSpPr/>
          <p:nvPr/>
        </p:nvSpPr>
        <p:spPr>
          <a:xfrm rot="10800000" flipH="1">
            <a:off x="1055688" y="1570016"/>
            <a:ext cx="4517476" cy="45719"/>
          </a:xfrm>
          <a:custGeom>
            <a:avLst/>
            <a:gdLst/>
            <a:ahLst/>
            <a:cxnLst/>
            <a:rect l="l" t="t" r="r" b="b"/>
            <a:pathLst>
              <a:path w="3564254" h="120000" extrusionOk="0">
                <a:moveTo>
                  <a:pt x="0" y="0"/>
                </a:moveTo>
                <a:lnTo>
                  <a:pt x="3564001" y="0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6" name="Google Shape;326;p6"/>
          <p:cNvSpPr txBox="1"/>
          <p:nvPr/>
        </p:nvSpPr>
        <p:spPr>
          <a:xfrm>
            <a:off x="1055688" y="1707173"/>
            <a:ext cx="4386283" cy="4365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25" rIns="0" bIns="0" anchor="t" anchorCtr="0">
            <a:sp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▪"/>
            </a:pPr>
            <a:r>
              <a:rPr lang="ru-RU"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Волонтёры, работающие </a:t>
            </a:r>
            <a:r>
              <a:rPr lang="ru-RU" sz="1600" b="1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добровольно и безвозмездно</a:t>
            </a:r>
            <a:r>
              <a:rPr lang="ru-RU"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в целях музейной организации (п. 1 ст. 2 ФЗ «О благотворительной деятельности и добровольчестве (волонтёрстве)» от 11.08.1995 N 135-ФЗ):</a:t>
            </a:r>
            <a:endParaRPr sz="16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▪"/>
            </a:pPr>
            <a:r>
              <a:rPr lang="ru-RU"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достигшие 18 лет</a:t>
            </a:r>
            <a:endParaRPr sz="16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▪"/>
            </a:pPr>
            <a:r>
              <a:rPr lang="ru-RU"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со стажем в музее не менее 6 месяцев к моменту подачи заявки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▪"/>
            </a:pPr>
            <a:r>
              <a:rPr lang="ru-RU"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оказывающие помощь музею в любом формате (очном, дистанционном, гибридном).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sz="16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7" name="Google Shape;327;p6"/>
          <p:cNvSpPr txBox="1"/>
          <p:nvPr/>
        </p:nvSpPr>
        <p:spPr>
          <a:xfrm>
            <a:off x="6341825" y="1746498"/>
            <a:ext cx="5168844" cy="466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25" rIns="0" bIns="0" anchor="t" anchorCtr="0">
            <a:sp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▪"/>
            </a:pPr>
            <a:r>
              <a:rPr lang="ru-RU"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Несовершеннолетние волонтёры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▪"/>
            </a:pPr>
            <a:r>
              <a:rPr lang="ru-RU"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Те, кто прекратил волонтёрскую деятельность в музее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▪"/>
            </a:pPr>
            <a:r>
              <a:rPr lang="ru-RU"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Штатные сотрудники/ совместители музея, а также организаций-партнеров и подрядчиков музея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▪"/>
            </a:pPr>
            <a:r>
              <a:rPr lang="ru-RU"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Действующие партнёры Фонда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▪"/>
            </a:pPr>
            <a:r>
              <a:rPr lang="ru-RU"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Действующие эксперты или члены экспертных советов Фонда и их ближайшие родственники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▪"/>
            </a:pPr>
            <a:r>
              <a:rPr lang="ru-RU"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Действующие грантополучатели Фонда (есть исключения)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▪"/>
            </a:pPr>
            <a:r>
              <a:rPr lang="ru-RU"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Государственные и муниципальные должностные лица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7"/>
          <p:cNvSpPr txBox="1">
            <a:spLocks noGrp="1"/>
          </p:cNvSpPr>
          <p:nvPr>
            <p:ph type="body" idx="1"/>
          </p:nvPr>
        </p:nvSpPr>
        <p:spPr>
          <a:xfrm>
            <a:off x="1055688" y="568706"/>
            <a:ext cx="8498249" cy="499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ru-RU" sz="2800"/>
              <a:t>НОМИНАЦИИ КОНКУРСА</a:t>
            </a:r>
            <a:endParaRPr sz="2800"/>
          </a:p>
        </p:txBody>
      </p:sp>
      <p:sp>
        <p:nvSpPr>
          <p:cNvPr id="333" name="Google Shape;333;p7"/>
          <p:cNvSpPr txBox="1"/>
          <p:nvPr/>
        </p:nvSpPr>
        <p:spPr>
          <a:xfrm>
            <a:off x="1098726" y="1296378"/>
            <a:ext cx="2595645" cy="308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28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Tahoma"/>
              <a:buNone/>
            </a:pPr>
            <a:r>
              <a:rPr lang="ru-RU" sz="1800" b="1" i="0" u="none" strike="noStrike" cap="non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«ОБРАЗ ЖИЗНИ»</a:t>
            </a:r>
            <a:endParaRPr sz="1800" b="1" i="0" u="none" strike="noStrike" cap="none">
              <a:solidFill>
                <a:schemeClr val="accent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4" name="Google Shape;334;p7"/>
          <p:cNvSpPr/>
          <p:nvPr/>
        </p:nvSpPr>
        <p:spPr>
          <a:xfrm>
            <a:off x="1055688" y="1595935"/>
            <a:ext cx="3642928" cy="45719"/>
          </a:xfrm>
          <a:custGeom>
            <a:avLst/>
            <a:gdLst/>
            <a:ahLst/>
            <a:cxnLst/>
            <a:rect l="l" t="t" r="r" b="b"/>
            <a:pathLst>
              <a:path w="3564254" h="120000" extrusionOk="0">
                <a:moveTo>
                  <a:pt x="0" y="0"/>
                </a:moveTo>
                <a:lnTo>
                  <a:pt x="3564001" y="0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5" name="Google Shape;335;p7"/>
          <p:cNvSpPr txBox="1"/>
          <p:nvPr/>
        </p:nvSpPr>
        <p:spPr>
          <a:xfrm>
            <a:off x="1098726" y="1595935"/>
            <a:ext cx="10122959" cy="1673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25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Участвуют волонтёры, которые вне зависимости от своей профессии считают важным для себя быть причастными к музею как институту и его деятельности как социально значимой (самой разнообразной: в сфере хранения наследия, просвещения, продвижения и др.).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Музей – часть их жизни, увлечений, тематических интересов, творческой реализации, место проведения досуга и общения.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7"/>
          <p:cNvSpPr/>
          <p:nvPr/>
        </p:nvSpPr>
        <p:spPr>
          <a:xfrm>
            <a:off x="1018828" y="4212387"/>
            <a:ext cx="10122960" cy="142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Участвуют волонтеры, которые применяют и совершенствуют в интересах музея свои профессиональные навыки и компетенции (безвозмездное оказание профессиональной помощи), тем самым вносят существенный вклад в то направление работы, на развитие которого у музея не хватает человеческих ресурсов.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7"/>
          <p:cNvSpPr txBox="1"/>
          <p:nvPr/>
        </p:nvSpPr>
        <p:spPr>
          <a:xfrm>
            <a:off x="1018828" y="3925746"/>
            <a:ext cx="3931581" cy="308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28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Tahoma"/>
              <a:buNone/>
            </a:pPr>
            <a:r>
              <a:rPr lang="ru-RU" sz="1800" b="1" i="0" u="none" strike="noStrike" cap="non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«ВКЛАД СПЕЦИАЛИСТА»</a:t>
            </a:r>
            <a:endParaRPr sz="1800" b="1" i="0" u="none" strike="noStrike" cap="none">
              <a:solidFill>
                <a:schemeClr val="accent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8" name="Google Shape;338;p7"/>
          <p:cNvSpPr/>
          <p:nvPr/>
        </p:nvSpPr>
        <p:spPr>
          <a:xfrm>
            <a:off x="1055688" y="4227492"/>
            <a:ext cx="3642928" cy="45719"/>
          </a:xfrm>
          <a:custGeom>
            <a:avLst/>
            <a:gdLst/>
            <a:ahLst/>
            <a:cxnLst/>
            <a:rect l="l" t="t" r="r" b="b"/>
            <a:pathLst>
              <a:path w="3564254" h="120000" extrusionOk="0">
                <a:moveTo>
                  <a:pt x="0" y="0"/>
                </a:moveTo>
                <a:lnTo>
                  <a:pt x="3564001" y="0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8"/>
          <p:cNvSpPr txBox="1">
            <a:spLocks noGrp="1"/>
          </p:cNvSpPr>
          <p:nvPr>
            <p:ph type="body" idx="1"/>
          </p:nvPr>
        </p:nvSpPr>
        <p:spPr>
          <a:xfrm>
            <a:off x="1055688" y="534879"/>
            <a:ext cx="8498249" cy="499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ru-RU" sz="2800"/>
              <a:t>НОМИНАЦИИ КОНКУРСА</a:t>
            </a:r>
            <a:endParaRPr sz="2800"/>
          </a:p>
        </p:txBody>
      </p:sp>
      <p:sp>
        <p:nvSpPr>
          <p:cNvPr id="344" name="Google Shape;344;p8"/>
          <p:cNvSpPr txBox="1"/>
          <p:nvPr/>
        </p:nvSpPr>
        <p:spPr>
          <a:xfrm>
            <a:off x="1055688" y="1334047"/>
            <a:ext cx="3036699" cy="308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28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Tahoma"/>
              <a:buNone/>
            </a:pPr>
            <a:r>
              <a:rPr lang="ru-RU" sz="1800" b="1" i="0" u="none" strike="noStrike" cap="non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«ШКОЛА ПРОФЕССИИ»</a:t>
            </a:r>
            <a:endParaRPr sz="1800" b="1" i="0" u="none" strike="noStrike" cap="none">
              <a:solidFill>
                <a:schemeClr val="accent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5" name="Google Shape;345;p8"/>
          <p:cNvSpPr txBox="1"/>
          <p:nvPr/>
        </p:nvSpPr>
        <p:spPr>
          <a:xfrm>
            <a:off x="1073574" y="1822352"/>
            <a:ext cx="10122959" cy="1305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25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Участвуют волонтёры, которые благодаря волонтёрской деятельности в музее приобрели новые/ усовершенствовали существующие навыки и компетенции, позволившие им начать карьеру или изменить карьерную траекторию/ сферу профессиональной деятельности за пределами музейной сферы.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8"/>
          <p:cNvSpPr/>
          <p:nvPr/>
        </p:nvSpPr>
        <p:spPr>
          <a:xfrm>
            <a:off x="983952" y="4299861"/>
            <a:ext cx="10122960" cy="208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Только</a:t>
            </a:r>
            <a:r>
              <a:rPr lang="ru-RU" sz="18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для победителей конкурса. 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Заявка в эту номинацию не подается!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Присуждается по решению Экспертного совета участнику, сочетающему уникальный комплекс волонтёрских характеристик, переходящий границы основных номинаций, расширяющий существующие представления о возможностях музейного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волонтёрства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7" name="Google Shape;347;p8"/>
          <p:cNvSpPr txBox="1"/>
          <p:nvPr/>
        </p:nvSpPr>
        <p:spPr>
          <a:xfrm>
            <a:off x="983952" y="3898144"/>
            <a:ext cx="10122960" cy="308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28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Tahoma"/>
              <a:buNone/>
            </a:pPr>
            <a:r>
              <a:rPr lang="ru-RU" sz="1800" b="1" i="0" u="none" strike="noStrike" cap="non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«Специальная номинация «ПРИЗНАНИЕ ПРОФЕССИОНАЛОВ»</a:t>
            </a:r>
            <a:endParaRPr sz="1800" b="1" i="0" u="none" strike="noStrike" cap="none">
              <a:solidFill>
                <a:schemeClr val="accent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8" name="Google Shape;348;p8"/>
          <p:cNvSpPr/>
          <p:nvPr/>
        </p:nvSpPr>
        <p:spPr>
          <a:xfrm>
            <a:off x="1079330" y="4183677"/>
            <a:ext cx="7412820" cy="45719"/>
          </a:xfrm>
          <a:custGeom>
            <a:avLst/>
            <a:gdLst/>
            <a:ahLst/>
            <a:cxnLst/>
            <a:rect l="l" t="t" r="r" b="b"/>
            <a:pathLst>
              <a:path w="3564254" h="120000" extrusionOk="0">
                <a:moveTo>
                  <a:pt x="0" y="0"/>
                </a:moveTo>
                <a:lnTo>
                  <a:pt x="3564001" y="0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9" name="Google Shape;349;p8"/>
          <p:cNvSpPr/>
          <p:nvPr/>
        </p:nvSpPr>
        <p:spPr>
          <a:xfrm>
            <a:off x="1055688" y="1636738"/>
            <a:ext cx="7436462" cy="45719"/>
          </a:xfrm>
          <a:custGeom>
            <a:avLst/>
            <a:gdLst/>
            <a:ahLst/>
            <a:cxnLst/>
            <a:rect l="l" t="t" r="r" b="b"/>
            <a:pathLst>
              <a:path w="3564254" h="120000" extrusionOk="0">
                <a:moveTo>
                  <a:pt x="0" y="0"/>
                </a:moveTo>
                <a:lnTo>
                  <a:pt x="3564001" y="0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4"/>
          <p:cNvSpPr txBox="1">
            <a:spLocks noGrp="1"/>
          </p:cNvSpPr>
          <p:nvPr>
            <p:ph type="body" idx="1"/>
          </p:nvPr>
        </p:nvSpPr>
        <p:spPr>
          <a:xfrm>
            <a:off x="983953" y="817798"/>
            <a:ext cx="10306173" cy="644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</a:pPr>
            <a:r>
              <a:rPr lang="ru-RU" sz="2800"/>
              <a:t>КРИТЕРИИ ОЦЕНКИ ЗАЯВИТЕЛЕЙ</a:t>
            </a:r>
            <a:endParaRPr sz="2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ahoma"/>
              <a:buNone/>
            </a:pPr>
            <a:endParaRPr sz="2800"/>
          </a:p>
          <a:p>
            <a:pPr marL="2857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2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ahoma"/>
              <a:buNone/>
            </a:pPr>
            <a:endParaRPr sz="2800"/>
          </a:p>
        </p:txBody>
      </p:sp>
      <p:sp>
        <p:nvSpPr>
          <p:cNvPr id="452" name="Google Shape;452;p14"/>
          <p:cNvSpPr txBox="1"/>
          <p:nvPr/>
        </p:nvSpPr>
        <p:spPr>
          <a:xfrm>
            <a:off x="983953" y="4355983"/>
            <a:ext cx="10074191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Эксперты конкурса </a:t>
            </a:r>
            <a:r>
              <a:rPr lang="ru-RU"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– специалисты в области музейного дела, музееведения, культурологии а также из других культурных и социальных сфер.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3" name="Google Shape;453;p14"/>
          <p:cNvSpPr txBox="1"/>
          <p:nvPr/>
        </p:nvSpPr>
        <p:spPr>
          <a:xfrm>
            <a:off x="983953" y="1865565"/>
            <a:ext cx="10766853" cy="208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высокий уровень мотивации;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ru-RU" sz="18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высокая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степень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вовлечённости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в деятельность музея;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инициативность, способность к самоорганизации;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открытость к получению новых навыков, освоению новых компетенций;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высокая ценность и результативность деятельности;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регулярность и устойчивость сотрудничества с музеем</a:t>
            </a:r>
            <a:endParaRPr sz="18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805106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Fond Potanin">
      <a:dk1>
        <a:srgbClr val="485860"/>
      </a:dk1>
      <a:lt1>
        <a:srgbClr val="FFFFFF"/>
      </a:lt1>
      <a:dk2>
        <a:srgbClr val="00ACA8"/>
      </a:dk2>
      <a:lt2>
        <a:srgbClr val="E7E6E6"/>
      </a:lt2>
      <a:accent1>
        <a:srgbClr val="75B726"/>
      </a:accent1>
      <a:accent2>
        <a:srgbClr val="F07D22"/>
      </a:accent2>
      <a:accent3>
        <a:srgbClr val="E82D89"/>
      </a:accent3>
      <a:accent4>
        <a:srgbClr val="E6301F"/>
      </a:accent4>
      <a:accent5>
        <a:srgbClr val="00C0F3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2153</Words>
  <Application>Microsoft Office PowerPoint</Application>
  <PresentationFormat>Широкоэкранный</PresentationFormat>
  <Paragraphs>338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Tahoma</vt:lpstr>
      <vt:lpstr>Times New Roman</vt:lpstr>
      <vt:lpstr>Calibri</vt:lpstr>
      <vt:lpstr>Franklin Gothic</vt:lpstr>
      <vt:lpstr>Noto Sans Symbols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 Purtova</dc:creator>
  <cp:lastModifiedBy>user</cp:lastModifiedBy>
  <cp:revision>4</cp:revision>
  <dcterms:created xsi:type="dcterms:W3CDTF">2018-06-29T13:42:35Z</dcterms:created>
  <dcterms:modified xsi:type="dcterms:W3CDTF">2021-04-08T14:44:13Z</dcterms:modified>
</cp:coreProperties>
</file>